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695" r:id="rId2"/>
    <p:sldMasterId id="2147483707" r:id="rId3"/>
  </p:sldMasterIdLst>
  <p:notesMasterIdLst>
    <p:notesMasterId r:id="rId40"/>
  </p:notesMasterIdLst>
  <p:sldIdLst>
    <p:sldId id="259" r:id="rId4"/>
    <p:sldId id="256" r:id="rId5"/>
    <p:sldId id="260" r:id="rId6"/>
    <p:sldId id="279" r:id="rId7"/>
    <p:sldId id="280" r:id="rId8"/>
    <p:sldId id="281" r:id="rId9"/>
    <p:sldId id="286" r:id="rId10"/>
    <p:sldId id="285" r:id="rId11"/>
    <p:sldId id="284" r:id="rId12"/>
    <p:sldId id="282" r:id="rId13"/>
    <p:sldId id="263" r:id="rId14"/>
    <p:sldId id="261" r:id="rId15"/>
    <p:sldId id="265" r:id="rId16"/>
    <p:sldId id="266" r:id="rId17"/>
    <p:sldId id="264" r:id="rId18"/>
    <p:sldId id="267" r:id="rId19"/>
    <p:sldId id="257" r:id="rId20"/>
    <p:sldId id="268" r:id="rId21"/>
    <p:sldId id="258" r:id="rId22"/>
    <p:sldId id="293" r:id="rId23"/>
    <p:sldId id="294" r:id="rId24"/>
    <p:sldId id="295" r:id="rId25"/>
    <p:sldId id="292" r:id="rId26"/>
    <p:sldId id="297" r:id="rId27"/>
    <p:sldId id="299" r:id="rId28"/>
    <p:sldId id="310" r:id="rId29"/>
    <p:sldId id="309" r:id="rId30"/>
    <p:sldId id="314" r:id="rId31"/>
    <p:sldId id="269" r:id="rId32"/>
    <p:sldId id="271" r:id="rId33"/>
    <p:sldId id="274" r:id="rId34"/>
    <p:sldId id="275" r:id="rId35"/>
    <p:sldId id="276" r:id="rId36"/>
    <p:sldId id="277" r:id="rId37"/>
    <p:sldId id="278" r:id="rId38"/>
    <p:sldId id="313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8" autoAdjust="0"/>
  </p:normalViewPr>
  <p:slideViewPr>
    <p:cSldViewPr>
      <p:cViewPr varScale="1">
        <p:scale>
          <a:sx n="76" d="100"/>
          <a:sy n="76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F35EF-AAFA-4AFB-9E8C-3DDF30A97582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2045-C2C6-4DE3-A95D-C91E3C58DD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1006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8343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7A76-1664-3F43-BDB4-552217B8D15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62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7A76-1664-3F43-BDB4-552217B8D15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62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186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3325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4156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0700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0780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1863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2045-C2C6-4DE3-A95D-C91E3C58DDE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1863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7A76-1664-3F43-BDB4-552217B8D15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62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349660" y="3886201"/>
            <a:ext cx="6111433" cy="1752600"/>
          </a:xfrm>
        </p:spPr>
        <p:txBody>
          <a:bodyPr lIns="0" tIns="0" rIns="0" bIns="0"/>
          <a:lstStyle>
            <a:lvl1pPr marL="0" indent="0" algn="r">
              <a:buNone/>
              <a:defRPr sz="26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622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6756" y="274621"/>
            <a:ext cx="2134193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D8CF23-60FE-4F49-847F-EBBB15D95BA9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90948" y="274621"/>
            <a:ext cx="2895452" cy="365046"/>
          </a:xfrm>
          <a:prstGeom prst="rect">
            <a:avLst/>
          </a:prstGeom>
        </p:spPr>
        <p:txBody>
          <a:bodyPr lIns="49926" tIns="24963" rIns="49926" bIns="2496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86400" y="274621"/>
            <a:ext cx="668661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287CF3-0805-499D-B444-1542FEECA2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5772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CAD8CF23-60FE-4F49-847F-EBBB15D95BA9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6267600"/>
            <a:ext cx="43683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2672" y="6156311"/>
            <a:ext cx="556115" cy="365125"/>
          </a:xfrm>
          <a:prstGeom prst="rect">
            <a:avLst/>
          </a:prstGeom>
        </p:spPr>
        <p:txBody>
          <a:bodyPr/>
          <a:lstStyle/>
          <a:p>
            <a:fld id="{1B287CF3-0805-499D-B444-1542FEECA2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8249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44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55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7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8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019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06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3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600" b="1"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755" y="1600005"/>
            <a:ext cx="8230490" cy="3999174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87253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31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96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284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55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978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766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006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358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06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802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802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40199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70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1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71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1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49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698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7" indent="0">
              <a:buNone/>
              <a:defRPr sz="1600" b="1"/>
            </a:lvl7pPr>
            <a:lvl8pPr marL="3200222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5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49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698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7" indent="0">
              <a:buNone/>
              <a:defRPr sz="1600" b="1"/>
            </a:lvl7pPr>
            <a:lvl8pPr marL="3200222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705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000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6756" y="274621"/>
            <a:ext cx="2134193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D8CF23-60FE-4F49-847F-EBBB15D95BA9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90948" y="274621"/>
            <a:ext cx="2895452" cy="365046"/>
          </a:xfrm>
          <a:prstGeom prst="rect">
            <a:avLst/>
          </a:prstGeom>
        </p:spPr>
        <p:txBody>
          <a:bodyPr lIns="49926" tIns="24963" rIns="49926" bIns="2496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86400" y="274621"/>
            <a:ext cx="668661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287CF3-0805-499D-B444-1542FEECA2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4869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6756" y="6124560"/>
            <a:ext cx="2134193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CAD8CF23-60FE-4F49-847F-EBBB15D95BA9}" type="datetimeFigureOut">
              <a:rPr lang="nl-NL" smtClean="0"/>
              <a:pPr/>
              <a:t>6-6-2016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372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49" indent="0">
              <a:buNone/>
              <a:defRPr sz="1000"/>
            </a:lvl3pPr>
            <a:lvl4pPr marL="1371524" indent="0">
              <a:buNone/>
              <a:defRPr sz="900"/>
            </a:lvl4pPr>
            <a:lvl5pPr marL="1828698" indent="0">
              <a:buNone/>
              <a:defRPr sz="900"/>
            </a:lvl5pPr>
            <a:lvl6pPr marL="2285873" indent="0">
              <a:buNone/>
              <a:defRPr sz="900"/>
            </a:lvl6pPr>
            <a:lvl7pPr marL="2743047" indent="0">
              <a:buNone/>
              <a:defRPr sz="900"/>
            </a:lvl7pPr>
            <a:lvl8pPr marL="3200222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6756" y="274621"/>
            <a:ext cx="2134193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D8CF23-60FE-4F49-847F-EBBB15D95BA9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90948" y="274621"/>
            <a:ext cx="2895452" cy="365046"/>
          </a:xfrm>
          <a:prstGeom prst="rect">
            <a:avLst/>
          </a:prstGeom>
        </p:spPr>
        <p:txBody>
          <a:bodyPr lIns="49926" tIns="24963" rIns="49926" bIns="2496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86400" y="274621"/>
            <a:ext cx="668661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287CF3-0805-499D-B444-1542FEECA2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291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49" indent="0">
              <a:buNone/>
              <a:defRPr sz="2400"/>
            </a:lvl3pPr>
            <a:lvl4pPr marL="1371524" indent="0">
              <a:buNone/>
              <a:defRPr sz="2000"/>
            </a:lvl4pPr>
            <a:lvl5pPr marL="1828698" indent="0">
              <a:buNone/>
              <a:defRPr sz="2000"/>
            </a:lvl5pPr>
            <a:lvl6pPr marL="2285873" indent="0">
              <a:buNone/>
              <a:defRPr sz="2000"/>
            </a:lvl6pPr>
            <a:lvl7pPr marL="2743047" indent="0">
              <a:buNone/>
              <a:defRPr sz="2000"/>
            </a:lvl7pPr>
            <a:lvl8pPr marL="3200222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49" indent="0">
              <a:buNone/>
              <a:defRPr sz="1000"/>
            </a:lvl3pPr>
            <a:lvl4pPr marL="1371524" indent="0">
              <a:buNone/>
              <a:defRPr sz="900"/>
            </a:lvl4pPr>
            <a:lvl5pPr marL="1828698" indent="0">
              <a:buNone/>
              <a:defRPr sz="900"/>
            </a:lvl5pPr>
            <a:lvl6pPr marL="2285873" indent="0">
              <a:buNone/>
              <a:defRPr sz="900"/>
            </a:lvl6pPr>
            <a:lvl7pPr marL="2743047" indent="0">
              <a:buNone/>
              <a:defRPr sz="900"/>
            </a:lvl7pPr>
            <a:lvl8pPr marL="3200222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6756" y="274621"/>
            <a:ext cx="2134193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D8CF23-60FE-4F49-847F-EBBB15D95BA9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90948" y="274621"/>
            <a:ext cx="2895452" cy="365046"/>
          </a:xfrm>
          <a:prstGeom prst="rect">
            <a:avLst/>
          </a:prstGeom>
        </p:spPr>
        <p:txBody>
          <a:bodyPr lIns="49926" tIns="24963" rIns="49926" bIns="2496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86400" y="274621"/>
            <a:ext cx="668661" cy="365046"/>
          </a:xfrm>
          <a:prstGeom prst="rect">
            <a:avLst/>
          </a:prstGeom>
        </p:spPr>
        <p:txBody>
          <a:bodyPr vert="horz" wrap="square" lIns="49926" tIns="24963" rIns="49926" bIns="2496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287CF3-0805-499D-B444-1542FEECA2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639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1045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6755" y="494821"/>
            <a:ext cx="8230490" cy="114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6755" y="1821041"/>
            <a:ext cx="8230490" cy="36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456791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456791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2pPr>
      <a:lvl3pPr algn="l" defTabSz="456791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3pPr>
      <a:lvl4pPr algn="l" defTabSz="456791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4pPr>
      <a:lvl5pPr algn="l" defTabSz="456791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5pPr>
      <a:lvl6pPr marL="249631" algn="ctr" defTabSz="4567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499262" algn="ctr" defTabSz="4567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748894" algn="ctr" defTabSz="4567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998525" algn="ctr" defTabSz="4567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376" indent="-342376" algn="l" defTabSz="45679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826" indent="-285169" algn="l" defTabSz="45679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2409" indent="-227962" algn="l" defTabSz="45679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067" indent="-227962" algn="l" defTabSz="45679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6857" indent="-227962" algn="l" defTabSz="45679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460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5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0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4" indent="-228587" algn="l" defTabSz="4571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7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2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06/06/2016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5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dcc.ac.u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3886201"/>
            <a:ext cx="7273469" cy="1752600"/>
          </a:xfrm>
        </p:spPr>
        <p:txBody>
          <a:bodyPr/>
          <a:lstStyle/>
          <a:p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Metadataspecialist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voor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onderzoeksdata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 logische rol binnen een moderne universiteitsbibliotheek</a:t>
            </a:r>
            <a:endParaRPr lang="nl-NL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Lange, mei 2016</a:t>
            </a:r>
          </a:p>
          <a:p>
            <a:r>
              <a:rPr lang="nl-NL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o.a.lange@uu.nl</a:t>
            </a:r>
            <a:endParaRPr lang="nl-NL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2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inuumgrc.com/wp-content/uploads/2016/01/library_infin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9392"/>
            <a:ext cx="1088652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2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6333" y="980728"/>
            <a:ext cx="61744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bi·blio·th</a:t>
            </a:r>
            <a:r>
              <a:rPr lang="nl-NL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nl-NL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l-N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nl-NL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N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meervoud: </a:t>
            </a:r>
            <a:r>
              <a:rPr lang="nl-NL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bibliotheken</a:t>
            </a:r>
            <a:r>
              <a:rPr lang="nl-NL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plaats </a:t>
            </a:r>
            <a:r>
              <a:rPr lang="nl-N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waar een verzameling boeken opgesteld </a:t>
            </a:r>
            <a:r>
              <a:rPr lang="nl-N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instelling </a:t>
            </a:r>
            <a:r>
              <a:rPr lang="nl-N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boeken, cd's, etc. uit haar bezit aan het publiek uitleent of ter inzage </a:t>
            </a:r>
            <a:r>
              <a:rPr lang="nl-N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biedt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boekenverzameling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6523" y="5068415"/>
            <a:ext cx="3836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Bron: Van Dale GWB Hedendaags Nederlands 2014</a:t>
            </a:r>
            <a:endParaRPr lang="nl-NL" sz="1100" dirty="0"/>
          </a:p>
        </p:txBody>
      </p:sp>
      <p:sp>
        <p:nvSpPr>
          <p:cNvPr id="7" name="Rectangle 6"/>
          <p:cNvSpPr/>
          <p:nvPr/>
        </p:nvSpPr>
        <p:spPr>
          <a:xfrm>
            <a:off x="1286333" y="3717032"/>
            <a:ext cx="61744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uni·ver·si·t</a:t>
            </a:r>
            <a:r>
              <a:rPr lang="nl-NL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nl-NL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ts·bi·blio·theek</a:t>
            </a:r>
            <a:r>
              <a:rPr lang="nl-NL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nl-N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algemene bibliotheek van een universiteit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1245912" y="1570512"/>
            <a:ext cx="530352" cy="35889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/>
          <p:cNvSpPr/>
          <p:nvPr/>
        </p:nvSpPr>
        <p:spPr>
          <a:xfrm rot="5400000">
            <a:off x="1245912" y="2070663"/>
            <a:ext cx="530352" cy="35889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/>
          <p:cNvSpPr/>
          <p:nvPr/>
        </p:nvSpPr>
        <p:spPr>
          <a:xfrm rot="5400000">
            <a:off x="2110008" y="2938664"/>
            <a:ext cx="530352" cy="35889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87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bi·blio·th</a:t>
            </a:r>
            <a:r>
              <a:rPr lang="nl-NL" sz="28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nl-NL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1764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nl-NL" sz="1600" dirty="0" smtClean="0"/>
              <a:t>Een </a:t>
            </a:r>
            <a:r>
              <a:rPr lang="nl-NL" sz="1600" i="1" u="sng" dirty="0">
                <a:solidFill>
                  <a:srgbClr val="FF0000"/>
                </a:solidFill>
              </a:rPr>
              <a:t>i</a:t>
            </a:r>
            <a:r>
              <a:rPr lang="nl-NL" sz="1600" i="1" u="sng" dirty="0" smtClean="0">
                <a:solidFill>
                  <a:srgbClr val="FF0000"/>
                </a:solidFill>
              </a:rPr>
              <a:t>nstelling</a:t>
            </a:r>
            <a:r>
              <a:rPr lang="nl-NL" sz="1600" dirty="0" smtClean="0">
                <a:solidFill>
                  <a:srgbClr val="FF0000"/>
                </a:solidFill>
              </a:rPr>
              <a:t> </a:t>
            </a:r>
            <a:r>
              <a:rPr lang="nl-NL" sz="1600" dirty="0" smtClean="0"/>
              <a:t>waar we terecht kunnen voor het raadplegen van informatie en voor de expertise in relatie tot het vinden van informatie.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/>
              <a:t>Een op basis van keuzes samengestelde geordende </a:t>
            </a:r>
            <a:r>
              <a:rPr lang="nl-NL" sz="1600" i="1" u="sng" dirty="0" smtClean="0">
                <a:solidFill>
                  <a:srgbClr val="FF0000"/>
                </a:solidFill>
              </a:rPr>
              <a:t>collectie</a:t>
            </a:r>
            <a:r>
              <a:rPr lang="nl-NL" sz="1600" i="1" dirty="0" smtClean="0">
                <a:solidFill>
                  <a:srgbClr val="FF0000"/>
                </a:solidFill>
              </a:rPr>
              <a:t> </a:t>
            </a:r>
            <a:r>
              <a:rPr lang="nl-NL" sz="1600" dirty="0" smtClean="0"/>
              <a:t>van informatiedragers.</a:t>
            </a:r>
            <a:endParaRPr lang="nl-NL" sz="1600" dirty="0"/>
          </a:p>
        </p:txBody>
      </p:sp>
      <p:pic>
        <p:nvPicPr>
          <p:cNvPr id="1028" name="Picture 4" descr="https://www.kb.nl/sites/default/files/collectieeekh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42" y="3165204"/>
            <a:ext cx="4282802" cy="27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s.uu.nl/docs/reach/booth/geb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42" y="44624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4985658" y="3510748"/>
            <a:ext cx="2034614" cy="852908"/>
          </a:xfrm>
          <a:prstGeom prst="borderCallout1">
            <a:avLst>
              <a:gd name="adj1" fmla="val 18750"/>
              <a:gd name="adj2" fmla="val -8333"/>
              <a:gd name="adj3" fmla="val 20117"/>
              <a:gd name="adj4" fmla="val -8414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expertise</a:t>
            </a:r>
            <a:endParaRPr lang="nl-NL" dirty="0"/>
          </a:p>
        </p:txBody>
      </p:sp>
      <p:sp>
        <p:nvSpPr>
          <p:cNvPr id="11" name="Line Callout 1 10"/>
          <p:cNvSpPr/>
          <p:nvPr/>
        </p:nvSpPr>
        <p:spPr>
          <a:xfrm>
            <a:off x="4985657" y="2498490"/>
            <a:ext cx="2034615" cy="852908"/>
          </a:xfrm>
          <a:prstGeom prst="borderCallout1">
            <a:avLst>
              <a:gd name="adj1" fmla="val 18750"/>
              <a:gd name="adj2" fmla="val -8333"/>
              <a:gd name="adj3" fmla="val 128468"/>
              <a:gd name="adj4" fmla="val -835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</a:t>
            </a:r>
            <a:r>
              <a:rPr lang="nl-NL" dirty="0" smtClean="0"/>
              <a:t>iet arbitrair</a:t>
            </a:r>
            <a:endParaRPr lang="nl-NL" dirty="0"/>
          </a:p>
        </p:txBody>
      </p:sp>
      <p:sp>
        <p:nvSpPr>
          <p:cNvPr id="12" name="Line Callout 1 11"/>
          <p:cNvSpPr/>
          <p:nvPr/>
        </p:nvSpPr>
        <p:spPr>
          <a:xfrm>
            <a:off x="4985656" y="4516056"/>
            <a:ext cx="2034616" cy="852908"/>
          </a:xfrm>
          <a:prstGeom prst="borderCallout1">
            <a:avLst>
              <a:gd name="adj1" fmla="val 18750"/>
              <a:gd name="adj2" fmla="val -8333"/>
              <a:gd name="adj3" fmla="val -85951"/>
              <a:gd name="adj4" fmla="val -8266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samenhang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2411760" y="3573016"/>
            <a:ext cx="86409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5624" y="5184298"/>
            <a:ext cx="466826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Doel: max haalbare volledigheid/relevantie</a:t>
            </a:r>
            <a:b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</a:br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van informatie binnen de </a:t>
            </a:r>
            <a:r>
              <a:rPr lang="nl-NL" sz="1400" b="1" dirty="0" err="1" smtClean="0">
                <a:ln w="1905">
                  <a:noFill/>
                </a:ln>
                <a:solidFill>
                  <a:schemeClr val="accent1"/>
                </a:solidFill>
              </a:rPr>
              <a:t>onderzoekscyclus</a:t>
            </a:r>
            <a:endParaRPr lang="nl-NL" sz="1400" b="1" dirty="0">
              <a:ln w="1905"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0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38" y="515413"/>
            <a:ext cx="4331269" cy="1143698"/>
          </a:xfrm>
        </p:spPr>
        <p:txBody>
          <a:bodyPr/>
          <a:lstStyle/>
          <a:p>
            <a:pPr algn="ctr"/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Moderne collectie</a:t>
            </a:r>
            <a:b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(kenmerken)</a:t>
            </a:r>
            <a:endParaRPr lang="nl-NL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nl-NL" sz="1600" dirty="0" smtClean="0"/>
              <a:t>Topografische spreiding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nl-NL" sz="1600" dirty="0" smtClean="0"/>
              <a:t>Nieuwe beschreven vormen van informatie, waaronder digitaal opgeslagen </a:t>
            </a:r>
            <a:r>
              <a:rPr lang="nl-NL" sz="1600" i="1" dirty="0" err="1" smtClean="0"/>
              <a:t>onderzoeksdata</a:t>
            </a:r>
            <a:endParaRPr lang="nl-NL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/>
              <a:t>Uitgeverijen zijn niet de enige bron</a:t>
            </a:r>
          </a:p>
        </p:txBody>
      </p:sp>
      <p:pic>
        <p:nvPicPr>
          <p:cNvPr id="1030" name="Picture 6" descr="http://www.cs.uu.nl/docs/reach/booth/gebou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42" y="44624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dub.uu.nl/sites/default/files/users/1172/images/openbaa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42" y="3861048"/>
            <a:ext cx="42860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148066" y="3839334"/>
            <a:ext cx="2034614" cy="852908"/>
          </a:xfrm>
          <a:prstGeom prst="borderCallout1">
            <a:avLst>
              <a:gd name="adj1" fmla="val 18750"/>
              <a:gd name="adj2" fmla="val -8333"/>
              <a:gd name="adj3" fmla="val -63142"/>
              <a:gd name="adj4" fmla="val -459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expertise</a:t>
            </a:r>
            <a:endParaRPr lang="nl-NL" dirty="0"/>
          </a:p>
        </p:txBody>
      </p:sp>
      <p:sp>
        <p:nvSpPr>
          <p:cNvPr id="14" name="Line Callout 1 13"/>
          <p:cNvSpPr/>
          <p:nvPr/>
        </p:nvSpPr>
        <p:spPr>
          <a:xfrm>
            <a:off x="5148064" y="2132856"/>
            <a:ext cx="2034616" cy="852908"/>
          </a:xfrm>
          <a:prstGeom prst="borderCallout1">
            <a:avLst>
              <a:gd name="adj1" fmla="val 18750"/>
              <a:gd name="adj2" fmla="val -8333"/>
              <a:gd name="adj3" fmla="val 129609"/>
              <a:gd name="adj4" fmla="val -4632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samenhang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59323" y="5184298"/>
            <a:ext cx="456086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Doel: max haalbare volledigheid/relevantie</a:t>
            </a:r>
            <a:b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</a:br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van informatie binnen de </a:t>
            </a:r>
            <a:r>
              <a:rPr lang="nl-NL" sz="1400" b="1" dirty="0" err="1" smtClean="0">
                <a:ln w="1905">
                  <a:noFill/>
                </a:ln>
                <a:solidFill>
                  <a:schemeClr val="accent1"/>
                </a:solidFill>
              </a:rPr>
              <a:t>onderzoekscyclus</a:t>
            </a:r>
            <a:endParaRPr lang="nl-NL" sz="1400" b="1" dirty="0">
              <a:ln w="1905"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6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38" y="515413"/>
            <a:ext cx="4331269" cy="1143698"/>
          </a:xfrm>
        </p:spPr>
        <p:txBody>
          <a:bodyPr/>
          <a:lstStyle/>
          <a:p>
            <a:pPr algn="ctr"/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Samenhang in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onderzoeksdata</a:t>
            </a:r>
            <a:endParaRPr lang="nl-NL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17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nl-NL" sz="1600" dirty="0" smtClean="0"/>
              <a:t>Wordt beschreven in de metadata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nl-NL" sz="1600" dirty="0" smtClean="0"/>
              <a:t>Wordt niet gedicteerd door gehanteerde standaarden die we kennen rond uitgeverijen</a:t>
            </a:r>
            <a:endParaRPr lang="nl-NL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/>
              <a:t>Wordt bepaald binnen wetenschappelijke context</a:t>
            </a:r>
          </a:p>
        </p:txBody>
      </p:sp>
      <p:pic>
        <p:nvPicPr>
          <p:cNvPr id="3074" name="Picture 2" descr="http://www.dub.uu.nl/sites/default/files/users/1172/images/openbaa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42" y="3861048"/>
            <a:ext cx="42860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148066" y="4376292"/>
            <a:ext cx="2034614" cy="852908"/>
          </a:xfrm>
          <a:prstGeom prst="borderCallout1">
            <a:avLst>
              <a:gd name="adj1" fmla="val -7482"/>
              <a:gd name="adj2" fmla="val 49996"/>
              <a:gd name="adj3" fmla="val -90515"/>
              <a:gd name="adj4" fmla="val 5019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wetenschap</a:t>
            </a:r>
            <a:endParaRPr lang="nl-NL" dirty="0"/>
          </a:p>
        </p:txBody>
      </p:sp>
      <p:sp>
        <p:nvSpPr>
          <p:cNvPr id="9" name="Line Callout 1 8"/>
          <p:cNvSpPr/>
          <p:nvPr/>
        </p:nvSpPr>
        <p:spPr>
          <a:xfrm>
            <a:off x="5148066" y="2720108"/>
            <a:ext cx="2034614" cy="852908"/>
          </a:xfrm>
          <a:prstGeom prst="borderCallout1">
            <a:avLst>
              <a:gd name="adj1" fmla="val 18750"/>
              <a:gd name="adj2" fmla="val -8333"/>
              <a:gd name="adj3" fmla="val -66563"/>
              <a:gd name="adj4" fmla="val -4207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expertise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59323" y="5085184"/>
            <a:ext cx="456086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Doel: max haalbare volledigheid/relevantie</a:t>
            </a:r>
            <a:b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</a:br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van informatie binnen de </a:t>
            </a:r>
            <a:r>
              <a:rPr lang="nl-NL" sz="1400" b="1" dirty="0" err="1" smtClean="0">
                <a:ln w="1905">
                  <a:noFill/>
                </a:ln>
                <a:solidFill>
                  <a:schemeClr val="accent1"/>
                </a:solidFill>
              </a:rPr>
              <a:t>onderzoekscyclus</a:t>
            </a:r>
            <a:endParaRPr lang="nl-NL" sz="1400" b="1" dirty="0">
              <a:ln w="1905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37" y="5301208"/>
            <a:ext cx="380104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ln w="1905">
                  <a:noFill/>
                </a:ln>
                <a:solidFill>
                  <a:schemeClr val="accent1"/>
                </a:solidFill>
              </a:rPr>
              <a:t>Interoperabiliteit/herbruikbaarheid</a:t>
            </a:r>
            <a:endParaRPr lang="nl-NL" sz="1400" b="1" dirty="0">
              <a:ln w="1905"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0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5" grpId="0" animBg="1"/>
      <p:bldP spid="15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Bekende taak, nieuwe functie: metadatering voor</a:t>
            </a:r>
            <a:b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amenhangende beschrijving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onderzoeksdata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dirty="0" smtClean="0"/>
              <a:t>Onveranderd doel: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 smtClean="0"/>
              <a:t>‘klassieke’ bibliothecaire rol (beschrijving collectie)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/>
              <a:t>r</a:t>
            </a:r>
            <a:r>
              <a:rPr lang="nl-NL" dirty="0" smtClean="0"/>
              <a:t>esultaat is vullen van catalogus t.b.v. vindbaarheid en beoordeling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dirty="0" smtClean="0"/>
              <a:t>Anders: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/>
              <a:t>i</a:t>
            </a:r>
            <a:r>
              <a:rPr lang="nl-NL" dirty="0" smtClean="0"/>
              <a:t>nhoud wordt geleverd door wetenschap!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 smtClean="0"/>
              <a:t>expertise rond standaarden verkregen vanuit wetenschap (geen eenduidige standaard als DC)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/>
              <a:t>i</a:t>
            </a:r>
            <a:r>
              <a:rPr lang="nl-NL" dirty="0" smtClean="0"/>
              <a:t>nteractie met klant daarom essentieel (participatie)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/>
              <a:t>c</a:t>
            </a:r>
            <a:r>
              <a:rPr lang="nl-NL" dirty="0" smtClean="0"/>
              <a:t>atalogusstructuur niet eenduidig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24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91680" y="1844824"/>
            <a:ext cx="6120680" cy="3600400"/>
          </a:xfrm>
          <a:prstGeom prst="round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1440160" cy="3600400"/>
          </a:xfrm>
          <a:prstGeom prst="round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122" name="Picture 2" descr="https://upload.wikimedia.org/wikipedia/commons/thumb/8/8a/Long_tail.svg/1000px-Long_tai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6683"/>
            <a:ext cx="7628854" cy="39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Bekende taak, nieuwe functie:</a:t>
            </a:r>
            <a:b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universiteitsbibliotheek en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onderzoeksdata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7524" y="3429000"/>
            <a:ext cx="1368152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/>
              <a:t>embedded</a:t>
            </a:r>
            <a:endParaRPr lang="nl-NL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95936" y="3429000"/>
            <a:ext cx="1512168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/>
              <a:t>standaarden</a:t>
            </a:r>
            <a:endParaRPr lang="nl-NL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79712" y="566124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7504" y="1772816"/>
            <a:ext cx="0" cy="1664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5517232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# datasets</a:t>
            </a:r>
            <a:endParaRPr lang="nl-NL" sz="1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57116" y="4265292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o</a:t>
            </a:r>
            <a:r>
              <a:rPr lang="nl-NL" sz="1400" b="1" dirty="0" smtClean="0"/>
              <a:t>mvang datasets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xmlns="" val="25596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32048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l-NL" sz="1800" u="sng" dirty="0" smtClean="0"/>
              <a:t>Taak</a:t>
            </a:r>
            <a:r>
              <a:rPr lang="nl-NL" sz="1800" dirty="0" smtClean="0"/>
              <a:t>:</a:t>
            </a:r>
          </a:p>
          <a:p>
            <a:pPr marL="360000" lvl="1" indent="0">
              <a:buNone/>
            </a:pPr>
            <a:r>
              <a:rPr lang="nl-NL" sz="1800" dirty="0" smtClean="0"/>
              <a:t>Hulp bieden bij het uitwisselbaar krijgen van </a:t>
            </a:r>
            <a:r>
              <a:rPr lang="nl-NL" sz="1800" dirty="0" err="1" smtClean="0"/>
              <a:t>onderzoeksdata</a:t>
            </a:r>
            <a:r>
              <a:rPr lang="nl-NL" sz="1800" dirty="0" smtClean="0"/>
              <a:t> door structuren voor te stellen voor samenhang en harmonisatie.</a:t>
            </a:r>
          </a:p>
          <a:p>
            <a:pPr marL="5715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-NL" sz="1800" u="sng" dirty="0" smtClean="0"/>
              <a:t>Context</a:t>
            </a:r>
            <a:r>
              <a:rPr lang="nl-NL" sz="1800" dirty="0" smtClean="0"/>
              <a:t>:</a:t>
            </a:r>
            <a:endParaRPr lang="nl-NL" sz="1800" dirty="0"/>
          </a:p>
          <a:p>
            <a:pPr marL="360000" lvl="1" indent="0">
              <a:buNone/>
            </a:pPr>
            <a:r>
              <a:rPr lang="nl-NL" sz="1800" dirty="0" smtClean="0"/>
              <a:t>Vooral interdisciplinair onderzoek</a:t>
            </a:r>
          </a:p>
          <a:p>
            <a:pPr marL="360000" lvl="1" indent="0">
              <a:buNone/>
            </a:pPr>
            <a:r>
              <a:rPr lang="nl-NL" sz="1800" dirty="0" smtClean="0"/>
              <a:t>Samenwerking met wetenschap en IT</a:t>
            </a:r>
          </a:p>
          <a:p>
            <a:pPr marL="5715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-NL" sz="1800" u="sng" dirty="0" smtClean="0"/>
              <a:t>Expertise</a:t>
            </a:r>
            <a:r>
              <a:rPr lang="nl-NL" sz="1800" dirty="0" smtClean="0"/>
              <a:t>:</a:t>
            </a:r>
          </a:p>
          <a:p>
            <a:pPr marL="360000" lvl="1" indent="0">
              <a:buNone/>
            </a:pPr>
            <a:r>
              <a:rPr lang="nl-NL" sz="1800" dirty="0" smtClean="0"/>
              <a:t>Kennis van standaarden</a:t>
            </a:r>
          </a:p>
          <a:p>
            <a:pPr marL="360000" lvl="1" indent="0">
              <a:buNone/>
            </a:pPr>
            <a:r>
              <a:rPr lang="nl-NL" sz="1800" dirty="0" smtClean="0"/>
              <a:t>Kennis van infrastructuur</a:t>
            </a:r>
          </a:p>
          <a:p>
            <a:pPr marL="360000" lvl="1" indent="0">
              <a:buNone/>
            </a:pPr>
            <a:r>
              <a:rPr lang="nl-NL" sz="1800" dirty="0" smtClean="0"/>
              <a:t>Kennis over wetenschappelijke gebruikers</a:t>
            </a:r>
            <a:endParaRPr lang="nl-NL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Embedded </a:t>
            </a:r>
            <a:r>
              <a:rPr lang="nl-NL" sz="20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etadataspecialist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– tot dusver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4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3204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 smtClean="0"/>
              <a:t>Analyse van datasets en standaarden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Opstellen ‘</a:t>
            </a:r>
            <a:r>
              <a:rPr lang="nl-NL" sz="1800" dirty="0" err="1" smtClean="0"/>
              <a:t>use</a:t>
            </a:r>
            <a:r>
              <a:rPr lang="nl-NL" sz="1800" dirty="0" smtClean="0"/>
              <a:t> cases’ voor informatie-uitwisseling, vinden van gemeenschappelijkheid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Vertaling naar metadata en harmoniseren van concepten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Vertalen naar (deel-) standaarden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Voorstellen scenario’s voor toevoegen metadata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Advies over infrastructuur (</a:t>
            </a:r>
            <a:r>
              <a:rPr lang="nl-NL" sz="1800" dirty="0" err="1" smtClean="0"/>
              <a:t>repositories</a:t>
            </a:r>
            <a:r>
              <a:rPr lang="nl-NL" sz="1800" dirty="0" smtClean="0"/>
              <a:t> en catalogi)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…</a:t>
            </a:r>
            <a:endParaRPr lang="nl-NL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Embedded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metadataspecialist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– activiteiten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2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Embedded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metadataspecialist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– voorbeeld I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0" name="Picture 8" descr="https://www.epos-ip.org/sites/default/files/repository/images/schema_Infrastructure_new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56792"/>
            <a:ext cx="75628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1880" y="4968885"/>
            <a:ext cx="19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</a:rPr>
              <a:t>www.epos-eu.org</a:t>
            </a: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/>
          <a:p>
            <a:r>
              <a:rPr lang="nl-NL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Metadataspecialist</a:t>
            </a:r>
            <a:r>
              <a:rPr lang="nl-N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</a:t>
            </a:r>
            <a:r>
              <a:rPr lang="nl-NL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onderzoeksdata</a:t>
            </a:r>
            <a:r>
              <a:rPr lang="nl-N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nl-NL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logische rol binnen de universiteitsbibliotheek</a:t>
            </a:r>
            <a:endParaRPr lang="nl-NL" dirty="0"/>
          </a:p>
        </p:txBody>
      </p:sp>
      <p:pic>
        <p:nvPicPr>
          <p:cNvPr id="4" name="Picture 3" descr="http://mustreads.nl/wp-content/uploads/2015/06/dominica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599184" cy="24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8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interno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7812" y="0"/>
            <a:ext cx="4578724" cy="6858000"/>
          </a:xfrm>
          <a:prstGeom prst="rect">
            <a:avLst/>
          </a:prstGeom>
        </p:spPr>
      </p:pic>
      <p:pic>
        <p:nvPicPr>
          <p:cNvPr id="4" name="Content Placeholder 4" descr="EPOS_CD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969" b="-1226"/>
          <a:stretch/>
        </p:blipFill>
        <p:spPr>
          <a:xfrm>
            <a:off x="35496" y="982946"/>
            <a:ext cx="5355962" cy="48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interno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7812" y="0"/>
            <a:ext cx="4578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84" y="234888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l-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H2020</a:t>
            </a:r>
          </a:p>
          <a:p>
            <a:pPr marL="285750" indent="-28575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l-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nl-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Enabling</a:t>
            </a:r>
            <a:r>
              <a:rPr lang="nl-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Science</a:t>
            </a:r>
            <a:r>
              <a:rPr lang="nl-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door grootschalig delen van data</a:t>
            </a:r>
          </a:p>
          <a:p>
            <a:pPr marL="285750" indent="-28575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l-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Interdisciplinaire vraagstukken met grote maatschappelijke impact</a:t>
            </a:r>
          </a:p>
          <a:p>
            <a:pPr marL="285750" indent="-28575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nl-NL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731" y="1558304"/>
            <a:ext cx="18478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2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pos_IP_functional_architecture_newV2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61"/>
          <a:stretch/>
        </p:blipFill>
        <p:spPr>
          <a:xfrm>
            <a:off x="654169" y="1191259"/>
            <a:ext cx="7848058" cy="3187159"/>
          </a:xfrm>
        </p:spPr>
      </p:pic>
      <p:sp>
        <p:nvSpPr>
          <p:cNvPr id="4" name="TextBox 3"/>
          <p:cNvSpPr txBox="1"/>
          <p:nvPr/>
        </p:nvSpPr>
        <p:spPr>
          <a:xfrm>
            <a:off x="437801" y="4377407"/>
            <a:ext cx="1550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Data generation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Data </a:t>
            </a:r>
            <a:r>
              <a:rPr lang="en-US" sz="16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collection</a:t>
            </a:r>
            <a:endParaRPr lang="en-US" sz="16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4950" y="4436425"/>
            <a:ext cx="1525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Data </a:t>
            </a:r>
            <a:r>
              <a:rPr lang="en-US" sz="1600" b="1" dirty="0" err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curation</a:t>
            </a:r>
            <a:endParaRPr lang="en-US" sz="1600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Metadata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Standardization</a:t>
            </a:r>
            <a:endParaRPr lang="en-US" sz="1600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Data </a:t>
            </a:r>
            <a:r>
              <a:rPr lang="en-US" sz="1600" b="1" dirty="0" smtClean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policies </a:t>
            </a:r>
            <a:endParaRPr lang="en-US" sz="1600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6774" y="3968449"/>
            <a:ext cx="1511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A1378B"/>
                </a:solidFill>
                <a:ea typeface="ＭＳ Ｐゴシック" charset="0"/>
                <a:cs typeface="ＭＳ Ｐゴシック" charset="0"/>
              </a:rPr>
              <a:t>Interoperability</a:t>
            </a:r>
            <a:endParaRPr lang="en-US" sz="1600" b="1" dirty="0">
              <a:solidFill>
                <a:srgbClr val="A1378B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329" y="4466307"/>
            <a:ext cx="1866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Metadata registry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Processing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Aggregation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Integrated analyses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Visualization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029046" y="4644199"/>
            <a:ext cx="1698654" cy="432647"/>
          </a:xfrm>
          <a:prstGeom prst="left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66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-56446" y="74927"/>
            <a:ext cx="9369777" cy="5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4000" b="1" dirty="0">
                <a:solidFill>
                  <a:srgbClr val="4F6228"/>
                </a:solidFill>
                <a:cs typeface="+mj-cs"/>
              </a:rPr>
              <a:t>EPOS </a:t>
            </a:r>
            <a:r>
              <a:rPr lang="it-IT" sz="4000" b="1" dirty="0" smtClean="0">
                <a:solidFill>
                  <a:srgbClr val="4F6228"/>
                </a:solidFill>
                <a:cs typeface="+mj-cs"/>
              </a:rPr>
              <a:t>Architecture</a:t>
            </a:r>
            <a:endParaRPr lang="it-IT" sz="4000" b="1" dirty="0">
              <a:solidFill>
                <a:srgbClr val="4F6228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5437" y="838540"/>
            <a:ext cx="317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community-specific integration </a:t>
            </a:r>
            <a:endParaRPr lang="en-US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9643" y="83854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novel e-infrastructure </a:t>
            </a:r>
            <a:endParaRPr lang="en-US" b="1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8218" y="4458655"/>
            <a:ext cx="133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Procurement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Sustainability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65437" y="1700808"/>
            <a:ext cx="1316173" cy="108012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612000" rtlCol="0" anchor="t" anchorCtr="0"/>
          <a:lstStyle/>
          <a:p>
            <a:pPr algn="ctr"/>
            <a:r>
              <a:rPr lang="nl-NL" b="1" dirty="0" smtClean="0">
                <a:solidFill>
                  <a:schemeClr val="accent2">
                    <a:lumMod val="75000"/>
                  </a:schemeClr>
                </a:solidFill>
              </a:rPr>
              <a:t>UU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08104" y="1412776"/>
            <a:ext cx="1316173" cy="108012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612000" rtlCol="0" anchor="t" anchorCtr="0"/>
          <a:lstStyle/>
          <a:p>
            <a:pPr algn="ctr"/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32040" y="2852936"/>
            <a:ext cx="1316173" cy="108012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72000" rtlCol="0" anchor="t" anchorCtr="0"/>
          <a:lstStyle/>
          <a:p>
            <a:pPr algn="ctr"/>
            <a:r>
              <a:rPr lang="nl-NL" b="1" dirty="0" err="1" smtClean="0">
                <a:solidFill>
                  <a:schemeClr val="accent2">
                    <a:lumMod val="75000"/>
                  </a:schemeClr>
                </a:solidFill>
              </a:rPr>
              <a:t>Scientist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83768" y="2240868"/>
            <a:ext cx="36824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84950" y="2348880"/>
            <a:ext cx="3205176" cy="11521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20329" y="2348880"/>
            <a:ext cx="213942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Line Callout 1 48"/>
          <p:cNvSpPr/>
          <p:nvPr/>
        </p:nvSpPr>
        <p:spPr>
          <a:xfrm>
            <a:off x="6824277" y="2966542"/>
            <a:ext cx="2034615" cy="852908"/>
          </a:xfrm>
          <a:prstGeom prst="borderCallout1">
            <a:avLst>
              <a:gd name="adj1" fmla="val 49544"/>
              <a:gd name="adj2" fmla="val -204"/>
              <a:gd name="adj3" fmla="val 31523"/>
              <a:gd name="adj4" fmla="val -38625"/>
            </a:avLst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USE CASE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149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2" grpId="0" animBg="1"/>
      <p:bldP spid="5" grpId="0"/>
      <p:bldP spid="6" grpId="0"/>
      <p:bldP spid="13" grpId="0"/>
      <p:bldP spid="7" grpId="0" animBg="1"/>
      <p:bldP spid="14" grpId="0" animBg="1"/>
      <p:bldP spid="15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Het begrip ‘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use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case’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460375" y="1556792"/>
            <a:ext cx="82160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smtClean="0"/>
              <a:t>Beschreven scenario van een onderzoeker die vanuit een wetenschappelijke vraag op zoek is naar informatie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smtClean="0"/>
              <a:t>Doel</a:t>
            </a:r>
            <a:r>
              <a:rPr lang="nl-NL" dirty="0" smtClean="0"/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smtClean="0"/>
              <a:t>Bepalen van noodzakelijke metadata voor ‘</a:t>
            </a:r>
            <a:r>
              <a:rPr lang="nl-NL" dirty="0" err="1" smtClean="0"/>
              <a:t>discovery</a:t>
            </a:r>
            <a:r>
              <a:rPr lang="nl-NL" dirty="0" smtClean="0"/>
              <a:t>’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smtClean="0"/>
              <a:t>Bepalen </a:t>
            </a:r>
            <a:r>
              <a:rPr lang="nl-NL" dirty="0"/>
              <a:t>van </a:t>
            </a:r>
            <a:r>
              <a:rPr lang="nl-NL" dirty="0" smtClean="0"/>
              <a:t>gewenste uitwisselbaarheid tussen </a:t>
            </a:r>
            <a:r>
              <a:rPr lang="nl-NL" dirty="0"/>
              <a:t>disciplines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smtClean="0"/>
              <a:t>Grootste gemene deler bepalen voor verzamelde </a:t>
            </a:r>
            <a:r>
              <a:rPr lang="nl-NL" dirty="0" err="1" smtClean="0"/>
              <a:t>communities</a:t>
            </a:r>
            <a:endParaRPr lang="nl-NL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 smtClean="0"/>
              <a:t>Use</a:t>
            </a:r>
            <a:r>
              <a:rPr lang="nl-NL" dirty="0" smtClean="0"/>
              <a:t> cases worden bedacht door onderzoekers!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8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Voorbeeld ‘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use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case’ (geologie)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460375" y="1556792"/>
            <a:ext cx="79280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u="sng" dirty="0"/>
              <a:t>Problem</a:t>
            </a:r>
            <a:r>
              <a:rPr lang="en-US" i="1" dirty="0"/>
              <a:t>:</a:t>
            </a:r>
            <a:endParaRPr lang="nl-NL" dirty="0"/>
          </a:p>
          <a:p>
            <a:pPr>
              <a:spcAft>
                <a:spcPts val="1200"/>
              </a:spcAft>
            </a:pPr>
            <a:r>
              <a:rPr lang="en-US" i="1" dirty="0" smtClean="0"/>
              <a:t>An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analog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modeller</a:t>
            </a:r>
            <a:r>
              <a:rPr lang="en-US" i="1" dirty="0" smtClean="0"/>
              <a:t> wants </a:t>
            </a:r>
            <a:r>
              <a:rPr lang="en-US" i="1" dirty="0"/>
              <a:t>to </a:t>
            </a:r>
            <a:r>
              <a:rPr lang="en-US" i="1" dirty="0" smtClean="0"/>
              <a:t>decide </a:t>
            </a:r>
            <a:r>
              <a:rPr lang="en-US" i="1" dirty="0"/>
              <a:t>which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material</a:t>
            </a:r>
            <a:r>
              <a:rPr lang="en-US" i="1" dirty="0"/>
              <a:t> (brittle, ductile) is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suitable for his experimental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setup</a:t>
            </a:r>
            <a:r>
              <a:rPr lang="en-US" i="1" dirty="0" smtClean="0"/>
              <a:t>. </a:t>
            </a:r>
            <a:endParaRPr lang="nl-NL" dirty="0"/>
          </a:p>
          <a:p>
            <a:pPr>
              <a:spcAft>
                <a:spcPts val="1200"/>
              </a:spcAft>
            </a:pPr>
            <a:r>
              <a:rPr lang="en-US" i="1" u="sng" dirty="0"/>
              <a:t>Elucidation</a:t>
            </a:r>
            <a:r>
              <a:rPr lang="en-US" i="1" dirty="0"/>
              <a:t>:</a:t>
            </a:r>
            <a:endParaRPr lang="nl-NL" dirty="0"/>
          </a:p>
          <a:p>
            <a:pPr>
              <a:spcAft>
                <a:spcPts val="1200"/>
              </a:spcAft>
            </a:pPr>
            <a:r>
              <a:rPr lang="en-US" i="1" dirty="0"/>
              <a:t>Friction and viscosity are crucial experimental parameters that can be influenced by a right choice of used materials</a:t>
            </a:r>
            <a:r>
              <a:rPr lang="en-US" i="1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299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Van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use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cases naar harmonisatiegroepen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460375" y="1556792"/>
            <a:ext cx="79280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/>
              <a:t>Use</a:t>
            </a:r>
            <a:r>
              <a:rPr lang="nl-NL" sz="1600" dirty="0" smtClean="0"/>
              <a:t> cases geven inzicht in: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 smtClean="0"/>
              <a:t>Onderzoeksthema’s die in aanmerking komen voor uitwisseling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 smtClean="0"/>
              <a:t>Raakvlakken tussen disciplines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 smtClean="0"/>
              <a:t>Resultaat: ‘harmonisatiematrix’ als instrument voor discussiegroepen over begrippenkader en gemeenschappelijke concepten</a:t>
            </a:r>
            <a:endParaRPr lang="nl-NL" sz="1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2186680" y="3746359"/>
            <a:ext cx="4475438" cy="2160240"/>
            <a:chOff x="1475657" y="3789040"/>
            <a:chExt cx="4475438" cy="216024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835696" y="4130577"/>
              <a:ext cx="36724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835696" y="4130577"/>
              <a:ext cx="0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92904" y="3789040"/>
              <a:ext cx="2758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Wetenschappelijke discipline</a:t>
              </a:r>
              <a:endParaRPr lang="nl-NL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20194" y="4886040"/>
              <a:ext cx="1818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Onderzoeksthema</a:t>
              </a:r>
              <a:endParaRPr lang="nl-NL" sz="1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995936" y="4826479"/>
              <a:ext cx="0" cy="618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283968" y="4826479"/>
              <a:ext cx="0" cy="618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707904" y="5039928"/>
              <a:ext cx="864095" cy="261280"/>
              <a:chOff x="3707904" y="4823904"/>
              <a:chExt cx="864095" cy="26128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707904" y="4823904"/>
                <a:ext cx="86409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07904" y="5085184"/>
                <a:ext cx="86409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4031939" y="4869160"/>
                <a:ext cx="216024" cy="16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860032" y="5039928"/>
              <a:ext cx="864095" cy="261280"/>
              <a:chOff x="3707904" y="4823904"/>
              <a:chExt cx="864095" cy="2612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707904" y="4823904"/>
                <a:ext cx="86409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07904" y="5085184"/>
                <a:ext cx="86409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031939" y="4869160"/>
                <a:ext cx="216024" cy="16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5148064" y="4826479"/>
              <a:ext cx="0" cy="618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436096" y="4826479"/>
              <a:ext cx="0" cy="618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89159" y="4232121"/>
              <a:ext cx="1101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 smtClean="0"/>
                <a:t>vulcanology</a:t>
              </a:r>
              <a:endParaRPr lang="nl-NL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98381" y="4232121"/>
              <a:ext cx="787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 smtClean="0"/>
                <a:t>geology</a:t>
              </a:r>
              <a:endParaRPr lang="nl-NL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07704" y="5052130"/>
              <a:ext cx="13356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err="1" smtClean="0"/>
                <a:t>Geochemical</a:t>
              </a:r>
              <a:r>
                <a:rPr lang="nl-NL" sz="1000" dirty="0" smtClean="0"/>
                <a:t> data</a:t>
              </a:r>
              <a:endParaRPr lang="nl-NL" sz="10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243326" y="5167862"/>
              <a:ext cx="2707769" cy="737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8" idx="2"/>
            </p:cNvCxnSpPr>
            <p:nvPr/>
          </p:nvCxnSpPr>
          <p:spPr>
            <a:xfrm flipV="1">
              <a:off x="4139951" y="4509120"/>
              <a:ext cx="0" cy="122413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292080" y="4509120"/>
              <a:ext cx="0" cy="122413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632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epaling </a:t>
            </a:r>
            <a:r>
              <a:rPr lang="nl-NL" dirty="0" err="1" smtClean="0"/>
              <a:t>metadataschema</a:t>
            </a:r>
            <a:r>
              <a:rPr lang="nl-NL" dirty="0" smtClean="0"/>
              <a:t> voor community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E</a:t>
            </a:r>
            <a:r>
              <a:rPr lang="nl-NL" sz="1600" dirty="0" smtClean="0"/>
              <a:t>r bestaan veel standaarden, ieder voorzien van eigen thesaurus</a:t>
            </a:r>
          </a:p>
          <a:p>
            <a:r>
              <a:rPr lang="nl-NL" sz="1600" dirty="0" smtClean="0"/>
              <a:t>Belangrijk: welke wordt gedragen door de gemeenschap?</a:t>
            </a:r>
          </a:p>
          <a:p>
            <a:r>
              <a:rPr lang="nl-NL" sz="1600" dirty="0" smtClean="0"/>
              <a:t>Identificeer de beste standaard(en) voor uitganspunt</a:t>
            </a:r>
          </a:p>
          <a:p>
            <a:r>
              <a:rPr lang="nl-NL" sz="1600" dirty="0" smtClean="0"/>
              <a:t>Voorbeeld </a:t>
            </a:r>
            <a:r>
              <a:rPr lang="nl-NL" sz="1600" dirty="0" err="1" smtClean="0"/>
              <a:t>Inspire</a:t>
            </a:r>
            <a:r>
              <a:rPr lang="nl-NL" sz="1600" dirty="0" smtClean="0"/>
              <a:t>/ISO19115</a:t>
            </a:r>
          </a:p>
          <a:p>
            <a:r>
              <a:rPr lang="nl-NL" sz="1600" dirty="0" smtClean="0"/>
              <a:t>Niet alles zal altijd ‘passen’:</a:t>
            </a:r>
          </a:p>
          <a:p>
            <a:pPr lvl="1"/>
            <a:r>
              <a:rPr lang="nl-NL" sz="1600" dirty="0" smtClean="0"/>
              <a:t>Mappen</a:t>
            </a:r>
          </a:p>
          <a:p>
            <a:pPr lvl="1"/>
            <a:r>
              <a:rPr lang="nl-NL" sz="1600" dirty="0" smtClean="0"/>
              <a:t>Uitbreiden uit aanvullende standaard</a:t>
            </a:r>
          </a:p>
          <a:p>
            <a:pPr lvl="1"/>
            <a:r>
              <a:rPr lang="nl-NL" sz="1600" dirty="0" smtClean="0"/>
              <a:t>Eigen velden toevoegen</a:t>
            </a:r>
          </a:p>
          <a:p>
            <a:r>
              <a:rPr lang="nl-NL" sz="1600" dirty="0" smtClean="0"/>
              <a:t>Ook hier geldt: veel input vanuit de wetenschap!</a:t>
            </a:r>
          </a:p>
          <a:p>
            <a:endParaRPr lang="nl-NL" sz="1600" dirty="0" smtClean="0"/>
          </a:p>
          <a:p>
            <a:endParaRPr lang="nl-N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73216"/>
            <a:ext cx="849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Maar, waar te beginnen…? </a:t>
            </a:r>
            <a:r>
              <a:rPr lang="nl-NL" b="1" dirty="0"/>
              <a:t>(Antwoord: </a:t>
            </a:r>
            <a:r>
              <a:rPr lang="nl-NL" b="1" dirty="0">
                <a:hlinkClick r:id="rId2"/>
              </a:rPr>
              <a:t>http://www.dcc.ac.uk</a:t>
            </a:r>
            <a:r>
              <a:rPr lang="nl-NL" b="1" dirty="0" smtClean="0">
                <a:hlinkClick r:id="rId2"/>
              </a:rPr>
              <a:t>/</a:t>
            </a:r>
            <a:r>
              <a:rPr lang="nl-NL" b="1" dirty="0" smtClean="0"/>
              <a:t>)</a:t>
            </a:r>
            <a:endParaRPr lang="nl-NL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038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71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SPIRE_Them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9592" y="14155"/>
            <a:ext cx="7247327" cy="5935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692696"/>
            <a:ext cx="1584176" cy="432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899592" y="1412776"/>
            <a:ext cx="1584176" cy="432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4427984" y="692696"/>
            <a:ext cx="1584176" cy="432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3275856" y="4653136"/>
            <a:ext cx="1584176" cy="432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3275856" y="5085184"/>
            <a:ext cx="1584176" cy="432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6516216" y="2204864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 THEMES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8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interno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7812" y="0"/>
            <a:ext cx="4578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84" y="19888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nl-NL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 ZOVER</a:t>
            </a:r>
          </a:p>
        </p:txBody>
      </p:sp>
      <p:pic>
        <p:nvPicPr>
          <p:cNvPr id="4100" name="Picture 4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623" y="2998464"/>
            <a:ext cx="18478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88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Embedded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metadataspecialist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– voorbeeld II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64488" cy="16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5809" y="4509119"/>
            <a:ext cx="4887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err="1">
                <a:solidFill>
                  <a:schemeClr val="accent2"/>
                </a:solidFill>
              </a:rPr>
              <a:t>Institutions</a:t>
            </a:r>
            <a:r>
              <a:rPr lang="nl-NL" sz="2400" dirty="0">
                <a:solidFill>
                  <a:schemeClr val="accent2"/>
                </a:solidFill>
              </a:rPr>
              <a:t> </a:t>
            </a:r>
            <a:r>
              <a:rPr lang="nl-NL" sz="2400" dirty="0" err="1">
                <a:solidFill>
                  <a:schemeClr val="accent2"/>
                </a:solidFill>
              </a:rPr>
              <a:t>for</a:t>
            </a:r>
            <a:r>
              <a:rPr lang="nl-NL" sz="2400" dirty="0">
                <a:solidFill>
                  <a:schemeClr val="accent2"/>
                </a:solidFill>
              </a:rPr>
              <a:t> Open </a:t>
            </a:r>
            <a:r>
              <a:rPr lang="nl-NL" sz="2400" dirty="0" err="1">
                <a:solidFill>
                  <a:schemeClr val="accent2"/>
                </a:solidFill>
              </a:rPr>
              <a:t>Societies</a:t>
            </a:r>
            <a:endParaRPr 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35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wp.com/www.ediscoveryreadingroom.com/wp-content/uploads/2012/02/metadata.jpg?zoom=1.5&amp;resize=427%2C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38607"/>
            <a:ext cx="3672408" cy="22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</a:t>
            </a:r>
            <a:endParaRPr lang="nl-NL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 en belangrijkste conclusies</a:t>
            </a:r>
          </a:p>
          <a:p>
            <a:r>
              <a:rPr lang="nl-NL" dirty="0" smtClean="0"/>
              <a:t>Een pragmatische definitie van metadata</a:t>
            </a:r>
          </a:p>
          <a:p>
            <a:r>
              <a:rPr lang="nl-NL" dirty="0" smtClean="0"/>
              <a:t>Het belang van metadatering voor </a:t>
            </a:r>
            <a:r>
              <a:rPr lang="nl-NL" dirty="0" err="1" smtClean="0"/>
              <a:t>onderzoeksdata</a:t>
            </a:r>
            <a:endParaRPr lang="nl-NL" dirty="0" smtClean="0"/>
          </a:p>
          <a:p>
            <a:r>
              <a:rPr lang="nl-NL" dirty="0" err="1" smtClean="0"/>
              <a:t>Metadataspecialist</a:t>
            </a:r>
            <a:r>
              <a:rPr lang="nl-NL" dirty="0" smtClean="0"/>
              <a:t> binnen de UB: een logische rol</a:t>
            </a:r>
          </a:p>
          <a:p>
            <a:r>
              <a:rPr lang="nl-NL" dirty="0" smtClean="0"/>
              <a:t>Positionering</a:t>
            </a:r>
          </a:p>
          <a:p>
            <a:r>
              <a:rPr lang="nl-NL" dirty="0" smtClean="0"/>
              <a:t>Inhoud en praktijk</a:t>
            </a:r>
          </a:p>
          <a:p>
            <a:r>
              <a:rPr lang="nl-NL" dirty="0" smtClean="0"/>
              <a:t>Voorbeeld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learnt</a:t>
            </a:r>
            <a:r>
              <a:rPr lang="nl-NL" dirty="0" smtClean="0"/>
              <a:t>’, openstaande vragen</a:t>
            </a:r>
          </a:p>
          <a:p>
            <a:r>
              <a:rPr lang="nl-NL" dirty="0" smtClean="0"/>
              <a:t>Van generalist naar vakspecialist</a:t>
            </a:r>
          </a:p>
          <a:p>
            <a:r>
              <a:rPr lang="nl-NL" dirty="0" smtClean="0"/>
              <a:t>Conclusies</a:t>
            </a:r>
          </a:p>
        </p:txBody>
      </p:sp>
    </p:spTree>
    <p:extLst>
      <p:ext uri="{BB962C8B-B14F-4D97-AF65-F5344CB8AC3E}">
        <p14:creationId xmlns:p14="http://schemas.microsoft.com/office/powerpoint/2010/main" xmlns="" val="18779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Institutions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64488" cy="16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3429000"/>
            <a:ext cx="8208912" cy="23762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nl-NL" sz="1400" dirty="0" smtClean="0"/>
              <a:t>Interdisciplinaire </a:t>
            </a:r>
            <a:r>
              <a:rPr lang="nl-NL" sz="1400" dirty="0" err="1" smtClean="0"/>
              <a:t>repository</a:t>
            </a:r>
            <a:r>
              <a:rPr lang="nl-NL" sz="1400" dirty="0" smtClean="0"/>
              <a:t> voor Geesteswetenschappen, Sociale wetenschappen, Economie, Recht, Geschiedenis</a:t>
            </a:r>
          </a:p>
          <a:p>
            <a:pPr>
              <a:spcAft>
                <a:spcPts val="600"/>
              </a:spcAft>
            </a:pPr>
            <a:r>
              <a:rPr lang="nl-NL" sz="1400" dirty="0" smtClean="0"/>
              <a:t>Zelfde strategie toepassen als EPOS:</a:t>
            </a:r>
          </a:p>
          <a:p>
            <a:pPr lvl="1">
              <a:spcAft>
                <a:spcPts val="600"/>
              </a:spcAft>
            </a:pPr>
            <a:r>
              <a:rPr lang="nl-NL" sz="1400" dirty="0" smtClean="0"/>
              <a:t>Identificeren onderzoeksgroepen</a:t>
            </a:r>
          </a:p>
          <a:p>
            <a:pPr lvl="1">
              <a:spcAft>
                <a:spcPts val="600"/>
              </a:spcAft>
            </a:pPr>
            <a:r>
              <a:rPr lang="nl-NL" sz="1400" dirty="0" smtClean="0"/>
              <a:t>Identificeren thema’s</a:t>
            </a:r>
          </a:p>
          <a:p>
            <a:pPr lvl="1">
              <a:spcAft>
                <a:spcPts val="600"/>
              </a:spcAft>
            </a:pPr>
            <a:r>
              <a:rPr lang="nl-NL" sz="1400" dirty="0" smtClean="0"/>
              <a:t>Kruisverbanden identificeren door </a:t>
            </a:r>
            <a:r>
              <a:rPr lang="nl-NL" sz="1400" dirty="0" err="1" smtClean="0"/>
              <a:t>use</a:t>
            </a:r>
            <a:r>
              <a:rPr lang="nl-NL" sz="1400" dirty="0" smtClean="0"/>
              <a:t> cases en questionnaires</a:t>
            </a:r>
          </a:p>
          <a:p>
            <a:pPr lvl="1">
              <a:spcAft>
                <a:spcPts val="600"/>
              </a:spcAft>
            </a:pPr>
            <a:r>
              <a:rPr lang="nl-NL" sz="1400" dirty="0" smtClean="0"/>
              <a:t>Harmoniseren in discussiegroepen</a:t>
            </a:r>
          </a:p>
          <a:p>
            <a:pPr>
              <a:spcAft>
                <a:spcPts val="600"/>
              </a:spcAft>
            </a:pPr>
            <a:r>
              <a:rPr lang="nl-NL" sz="1400" dirty="0" smtClean="0"/>
              <a:t>Uitdaging: temporele betekenisverschuivingen</a:t>
            </a:r>
          </a:p>
        </p:txBody>
      </p:sp>
    </p:spTree>
    <p:extLst>
      <p:ext uri="{BB962C8B-B14F-4D97-AF65-F5344CB8AC3E}">
        <p14:creationId xmlns:p14="http://schemas.microsoft.com/office/powerpoint/2010/main" xmlns="" val="181458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Embedded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metadataspecialist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– voorbeeld III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2145809" y="4293096"/>
            <a:ext cx="46281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 smtClean="0">
                <a:solidFill>
                  <a:schemeClr val="accent2"/>
                </a:solidFill>
              </a:rPr>
              <a:t>EDPOP</a:t>
            </a:r>
          </a:p>
          <a:p>
            <a:pPr algn="ctr"/>
            <a:r>
              <a:rPr lang="nl-NL" sz="2400" dirty="0" smtClean="0">
                <a:solidFill>
                  <a:schemeClr val="accent2"/>
                </a:solidFill>
              </a:rPr>
              <a:t>The European </a:t>
            </a:r>
            <a:r>
              <a:rPr lang="nl-NL" sz="2400" dirty="0" err="1" smtClean="0">
                <a:solidFill>
                  <a:schemeClr val="accent2"/>
                </a:solidFill>
              </a:rPr>
              <a:t>Dimensions</a:t>
            </a:r>
            <a:r>
              <a:rPr lang="nl-NL" sz="2400" dirty="0" smtClean="0">
                <a:solidFill>
                  <a:schemeClr val="accent2"/>
                </a:solidFill>
              </a:rPr>
              <a:t> of</a:t>
            </a:r>
          </a:p>
          <a:p>
            <a:pPr algn="ctr"/>
            <a:r>
              <a:rPr lang="nl-NL" sz="2400" dirty="0" err="1" smtClean="0">
                <a:solidFill>
                  <a:schemeClr val="accent2"/>
                </a:solidFill>
              </a:rPr>
              <a:t>Popular</a:t>
            </a:r>
            <a:r>
              <a:rPr lang="nl-NL" sz="2400" dirty="0" smtClean="0">
                <a:solidFill>
                  <a:schemeClr val="accent2"/>
                </a:solidFill>
              </a:rPr>
              <a:t> Print Culture</a:t>
            </a:r>
            <a:endParaRPr lang="nl-NL" sz="2400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https://edpop.wp.hum.uu.nl/files/2015/12/cropped-cropped-GW_header_EDPOP_1368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5353" y="1556792"/>
            <a:ext cx="13030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4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EDPOP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66" name="Picture 2" descr="https://edpop.wp.hum.uu.nl/files/2015/12/cropped-cropped-GW_header_EDPOP_1368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5353" y="1556792"/>
            <a:ext cx="13030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5291" y="4077072"/>
            <a:ext cx="8208912" cy="15121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 smtClean="0"/>
              <a:t>Harmonisatie begrippenkader (ook temporeel)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Gebruiksscenario’s </a:t>
            </a:r>
            <a:r>
              <a:rPr lang="nl-NL" sz="1800" dirty="0" err="1" smtClean="0"/>
              <a:t>linked</a:t>
            </a:r>
            <a:r>
              <a:rPr lang="nl-NL" sz="1800" dirty="0" smtClean="0"/>
              <a:t> data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Startend project</a:t>
            </a:r>
          </a:p>
        </p:txBody>
      </p:sp>
    </p:spTree>
    <p:extLst>
      <p:ext uri="{BB962C8B-B14F-4D97-AF65-F5344CB8AC3E}">
        <p14:creationId xmlns:p14="http://schemas.microsoft.com/office/powerpoint/2010/main" xmlns="" val="11324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Embedded </a:t>
            </a:r>
            <a:r>
              <a:rPr lang="nl-NL" sz="20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metadataspecialist</a:t>
            </a:r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</a:t>
            </a:r>
            <a:b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nl-NL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‘</a:t>
            </a:r>
            <a:r>
              <a:rPr lang="nl-NL" sz="16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lessons</a:t>
            </a:r>
            <a:r>
              <a:rPr lang="nl-NL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nl-NL" sz="16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learnt</a:t>
            </a:r>
            <a:r>
              <a:rPr lang="nl-NL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, best </a:t>
            </a:r>
            <a:r>
              <a:rPr lang="nl-NL" sz="16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practices</a:t>
            </a:r>
            <a:r>
              <a:rPr lang="nl-NL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’</a:t>
            </a:r>
            <a:endParaRPr lang="nl-NL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2203" y="1628800"/>
            <a:ext cx="8208912" cy="388843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nl-NL" sz="1400" dirty="0" smtClean="0"/>
              <a:t>Harmonisatiematrix en –discussiegroepen: goed instrument</a:t>
            </a:r>
          </a:p>
          <a:p>
            <a:pPr>
              <a:spcAft>
                <a:spcPts val="1200"/>
              </a:spcAft>
            </a:pPr>
            <a:r>
              <a:rPr lang="nl-NL" sz="1400" dirty="0" smtClean="0"/>
              <a:t>Bewezen toegevoegde waarde:</a:t>
            </a:r>
          </a:p>
          <a:p>
            <a:pPr lvl="1">
              <a:spcAft>
                <a:spcPts val="1200"/>
              </a:spcAft>
            </a:pPr>
            <a:r>
              <a:rPr lang="nl-NL" sz="1400" b="1" dirty="0" smtClean="0"/>
              <a:t>Interoperabiliteit</a:t>
            </a:r>
            <a:r>
              <a:rPr lang="nl-NL" sz="1400" dirty="0" smtClean="0"/>
              <a:t>:</a:t>
            </a:r>
          </a:p>
          <a:p>
            <a:pPr marL="914447" lvl="2" indent="0">
              <a:spcAft>
                <a:spcPts val="1200"/>
              </a:spcAft>
              <a:buNone/>
            </a:pPr>
            <a:r>
              <a:rPr lang="nl-NL" sz="1400" dirty="0" smtClean="0"/>
              <a:t>bepaling thema’s/disciplines -&gt; interviews/workshops -&gt; </a:t>
            </a:r>
            <a:r>
              <a:rPr lang="nl-NL" sz="1400" dirty="0" err="1" smtClean="0"/>
              <a:t>use</a:t>
            </a:r>
            <a:r>
              <a:rPr lang="nl-NL" sz="1400" dirty="0" smtClean="0"/>
              <a:t> cases -&gt; metadata -&gt; reflectie en harmonisatie -&gt; standaardisatie -&gt; voorstel voor metadatering</a:t>
            </a:r>
          </a:p>
          <a:p>
            <a:pPr lvl="1">
              <a:spcAft>
                <a:spcPts val="1200"/>
              </a:spcAft>
            </a:pPr>
            <a:r>
              <a:rPr lang="nl-NL" sz="1400" dirty="0" smtClean="0"/>
              <a:t>Advies over tools/scenario’s voor toekenning metadata</a:t>
            </a:r>
          </a:p>
          <a:p>
            <a:pPr lvl="1">
              <a:spcAft>
                <a:spcPts val="1200"/>
              </a:spcAft>
            </a:pPr>
            <a:r>
              <a:rPr lang="nl-NL" sz="1400" dirty="0" smtClean="0"/>
              <a:t>Nauwe samenwerking met </a:t>
            </a:r>
            <a:r>
              <a:rPr lang="nl-NL" sz="1400" dirty="0" err="1" smtClean="0"/>
              <a:t>onderzoeksbibliotheken</a:t>
            </a:r>
            <a:r>
              <a:rPr lang="nl-NL" sz="1400" dirty="0" smtClean="0"/>
              <a:t> (GFZ Potsdam, zijn ver op GEO terrein) en sparren met instanties (KNMI, EUDAT, NERC)</a:t>
            </a:r>
          </a:p>
          <a:p>
            <a:pPr>
              <a:spcAft>
                <a:spcPts val="1200"/>
              </a:spcAft>
            </a:pPr>
            <a:r>
              <a:rPr lang="nl-NL" sz="1400" dirty="0" smtClean="0"/>
              <a:t>‘Embedded rol’ biedt meerwaarde t.o.v. rol van extern adviseur</a:t>
            </a:r>
          </a:p>
          <a:p>
            <a:pPr>
              <a:spcAft>
                <a:spcPts val="1200"/>
              </a:spcAft>
            </a:pP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9053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Probleem: van generalist naar vakspecialist?</a:t>
            </a:r>
            <a:endParaRPr lang="nl-NL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2203" y="1628800"/>
            <a:ext cx="8208912" cy="34563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 smtClean="0"/>
              <a:t>Hoe generalistisch of specialistisch is de </a:t>
            </a:r>
            <a:r>
              <a:rPr lang="nl-NL" sz="1800" dirty="0" err="1" smtClean="0"/>
              <a:t>embedded</a:t>
            </a:r>
            <a:r>
              <a:rPr lang="nl-NL" sz="1800" dirty="0" smtClean="0"/>
              <a:t> </a:t>
            </a:r>
            <a:r>
              <a:rPr lang="nl-NL" sz="1800" dirty="0" err="1" smtClean="0"/>
              <a:t>metadataspecialist</a:t>
            </a:r>
            <a:r>
              <a:rPr lang="nl-NL" sz="18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Is een (meta-) dataspecialist voor een wetenschappelijk domein idealiter een tegenhanger van de vakspecialist? (vgl. de </a:t>
            </a:r>
            <a:r>
              <a:rPr lang="nl-NL" sz="1800" dirty="0" err="1" smtClean="0"/>
              <a:t>onderzoeksbibliotheken</a:t>
            </a:r>
            <a:r>
              <a:rPr lang="nl-NL" sz="1800" dirty="0" smtClean="0"/>
              <a:t> en het vergaren van expertise.)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Belangrijk voor de </a:t>
            </a:r>
            <a:r>
              <a:rPr lang="nl-NL" sz="1800" dirty="0" err="1" smtClean="0"/>
              <a:t>metadataspecialist</a:t>
            </a:r>
            <a:r>
              <a:rPr lang="nl-NL" sz="1800" dirty="0" smtClean="0"/>
              <a:t>: relaties met facultaire informatiemanagers (standaardisatie en harmonisatie, interdisciplinair denken)</a:t>
            </a:r>
          </a:p>
          <a:p>
            <a:pPr>
              <a:spcAft>
                <a:spcPts val="1200"/>
              </a:spcAft>
            </a:pP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9958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55" y="494821"/>
            <a:ext cx="8230490" cy="1143698"/>
          </a:xfrm>
        </p:spPr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Conclusies</a:t>
            </a:r>
            <a:endParaRPr lang="nl-NL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https://intranet.epos-ip.eu/sites/default/files/styles/panopoly_image_full/public/general/banner2_0.png?itok=h92IaX5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2203" y="1628800"/>
            <a:ext cx="8208912" cy="345638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nl-NL" sz="1800" dirty="0" err="1" smtClean="0"/>
              <a:t>Metadataspecialist</a:t>
            </a:r>
            <a:r>
              <a:rPr lang="nl-NL" sz="1800" dirty="0" smtClean="0"/>
              <a:t> voor </a:t>
            </a:r>
            <a:r>
              <a:rPr lang="nl-NL" sz="1800" dirty="0" err="1" smtClean="0"/>
              <a:t>onderzoeksdata</a:t>
            </a:r>
            <a:r>
              <a:rPr lang="nl-NL" sz="1800" dirty="0" smtClean="0"/>
              <a:t> vormt een logische rol binnen de UB t.g.v. het veranderen van de vorm van de beschreven collectie.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Deze rol vereist interactie met de wetenschap t.b.v. het verkrijgen van de juiste expertise voor het beschrijven van metadatastructuren. ‘Embedded’ zijn binnen grotere projecten is daarom waardevol.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Kennis over metadata standaarden krijg je niet door standaarden te bestuderen maar door ze toe te passen binnen projecten! (Er zijn teveel standaarden.)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Tot de kerntaken van de ‘</a:t>
            </a:r>
            <a:r>
              <a:rPr lang="nl-NL" sz="1800" dirty="0" err="1" smtClean="0"/>
              <a:t>embedded</a:t>
            </a:r>
            <a:r>
              <a:rPr lang="nl-NL" sz="1800" dirty="0" smtClean="0"/>
              <a:t> </a:t>
            </a:r>
            <a:r>
              <a:rPr lang="nl-NL" sz="1800" dirty="0" err="1" smtClean="0"/>
              <a:t>metadataspecialist</a:t>
            </a:r>
            <a:r>
              <a:rPr lang="nl-NL" sz="1800" dirty="0" smtClean="0"/>
              <a:t>’ hoort het verkrijgen en beschrijven van die wetenschappelijke </a:t>
            </a:r>
            <a:r>
              <a:rPr lang="nl-NL" sz="1800" dirty="0" err="1" smtClean="0"/>
              <a:t>use</a:t>
            </a:r>
            <a:r>
              <a:rPr lang="nl-NL" sz="1800" dirty="0" smtClean="0"/>
              <a:t> cases waar data wordt hergebruikt of wordt uitgewisseld.</a:t>
            </a:r>
          </a:p>
          <a:p>
            <a:pPr>
              <a:spcAft>
                <a:spcPts val="1200"/>
              </a:spcAft>
            </a:pPr>
            <a:r>
              <a:rPr lang="nl-NL" sz="1800" dirty="0" smtClean="0"/>
              <a:t>De UB moet goed overwegen hoe de taakverdeling tussen haar eigen vakspecialisten en de (generalistische- of vak-) </a:t>
            </a:r>
            <a:r>
              <a:rPr lang="nl-NL" sz="1800" dirty="0" err="1" smtClean="0"/>
              <a:t>metadataspecialist</a:t>
            </a:r>
            <a:r>
              <a:rPr lang="nl-NL" sz="1800" dirty="0" smtClean="0"/>
              <a:t> is geregeld.</a:t>
            </a:r>
          </a:p>
          <a:p>
            <a:pPr>
              <a:spcAft>
                <a:spcPts val="1200"/>
              </a:spcAft>
            </a:pP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6278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232" y="19472"/>
            <a:ext cx="2027013" cy="1061971"/>
          </a:xfrm>
        </p:spPr>
        <p:txBody>
          <a:bodyPr/>
          <a:lstStyle/>
          <a:p>
            <a:r>
              <a:rPr lang="nl-NL" dirty="0" smtClean="0"/>
              <a:t>Bedankt!</a:t>
            </a:r>
            <a:endParaRPr lang="nl-NL" dirty="0"/>
          </a:p>
        </p:txBody>
      </p:sp>
      <p:pic>
        <p:nvPicPr>
          <p:cNvPr id="9218" name="Picture 2" descr="http://i.imgur.com/YFm0T8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42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5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deze presentatie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Inzicht in mogelijke impact voor de vakspecialist</a:t>
            </a:r>
            <a:endParaRPr lang="nl-NL" dirty="0"/>
          </a:p>
        </p:txBody>
      </p:sp>
      <p:pic>
        <p:nvPicPr>
          <p:cNvPr id="5" name="Picture 4" descr="http://www.nature.com/polopoly_fs/7.27797.1437056752!/image/Profs.jpg_gen/derivatives/landscape_630/Pro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00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3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conclusies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1" cy="1396947"/>
          </a:xfrm>
        </p:spPr>
        <p:txBody>
          <a:bodyPr/>
          <a:lstStyle/>
          <a:p>
            <a:r>
              <a:rPr lang="nl-NL" sz="1800" dirty="0" err="1" smtClean="0"/>
              <a:t>Metadataspecialisme</a:t>
            </a:r>
            <a:r>
              <a:rPr lang="nl-NL" sz="1800" dirty="0" smtClean="0"/>
              <a:t> hoort binnen de UB</a:t>
            </a:r>
          </a:p>
          <a:p>
            <a:r>
              <a:rPr lang="nl-NL" sz="1800" dirty="0" smtClean="0"/>
              <a:t>Nauwe samenwerking </a:t>
            </a:r>
            <a:r>
              <a:rPr lang="nl-NL" sz="1800" dirty="0" err="1" smtClean="0"/>
              <a:t>metadataspecialist</a:t>
            </a:r>
            <a:r>
              <a:rPr lang="nl-NL" sz="1800" dirty="0" smtClean="0"/>
              <a:t> met wetenschappers</a:t>
            </a:r>
          </a:p>
          <a:p>
            <a:r>
              <a:rPr lang="nl-NL" sz="1800" dirty="0" smtClean="0"/>
              <a:t>Werken binnen nieuwe interdisciplinaire contexten</a:t>
            </a:r>
          </a:p>
          <a:p>
            <a:r>
              <a:rPr lang="nl-NL" sz="1800" dirty="0"/>
              <a:t>K</a:t>
            </a:r>
            <a:r>
              <a:rPr lang="nl-NL" sz="1800" dirty="0" smtClean="0"/>
              <a:t>ennis </a:t>
            </a:r>
            <a:r>
              <a:rPr lang="nl-NL" sz="1800" dirty="0"/>
              <a:t>v</a:t>
            </a:r>
            <a:r>
              <a:rPr lang="nl-NL" sz="1800" dirty="0" smtClean="0"/>
              <a:t>ergaren over disciplinaire metadata standaarden</a:t>
            </a:r>
          </a:p>
          <a:p>
            <a:r>
              <a:rPr lang="nl-NL" sz="1800" dirty="0" err="1" smtClean="0"/>
              <a:t>Metadataspecialisten</a:t>
            </a:r>
            <a:r>
              <a:rPr lang="nl-NL" sz="1800" dirty="0" smtClean="0"/>
              <a:t> moeten nauw gaan samenwerken met vakspecialisten!</a:t>
            </a:r>
            <a:endParaRPr lang="nl-NL" sz="1800" dirty="0"/>
          </a:p>
        </p:txBody>
      </p:sp>
      <p:pic>
        <p:nvPicPr>
          <p:cNvPr id="2054" name="Picture 6" descr="http://damguru.com/wp-content/uploads/2015/05/Standards-And-Meta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8897"/>
            <a:ext cx="5021288" cy="23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8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metadata?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55" y="1600005"/>
            <a:ext cx="4043237" cy="39991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sz="1800" dirty="0" smtClean="0"/>
              <a:t>Veel definities, afkomstig van bibliotheken, archiefwereld, informatica</a:t>
            </a:r>
          </a:p>
          <a:p>
            <a:pPr>
              <a:spcAft>
                <a:spcPts val="600"/>
              </a:spcAft>
            </a:pPr>
            <a:r>
              <a:rPr lang="nl-NL" sz="1800" dirty="0" smtClean="0"/>
              <a:t>Veel gehoord: “metadata is informatie over informatie”</a:t>
            </a:r>
          </a:p>
          <a:p>
            <a:pPr>
              <a:spcAft>
                <a:spcPts val="600"/>
              </a:spcAft>
            </a:pPr>
            <a:r>
              <a:rPr lang="nl-NL" sz="1800" dirty="0" smtClean="0"/>
              <a:t>Pragmatisch:</a:t>
            </a:r>
          </a:p>
          <a:p>
            <a:pPr lvl="1">
              <a:spcAft>
                <a:spcPts val="600"/>
              </a:spcAft>
            </a:pPr>
            <a:r>
              <a:rPr lang="nl-NL" sz="1800" dirty="0" smtClean="0"/>
              <a:t>Metadata kan van toepassing zijn op alles</a:t>
            </a:r>
          </a:p>
          <a:p>
            <a:pPr lvl="1">
              <a:spcAft>
                <a:spcPts val="600"/>
              </a:spcAft>
            </a:pPr>
            <a:r>
              <a:rPr lang="nl-NL" sz="1800" dirty="0" smtClean="0"/>
              <a:t>Metadata is data</a:t>
            </a:r>
          </a:p>
          <a:p>
            <a:pPr lvl="1">
              <a:spcAft>
                <a:spcPts val="600"/>
              </a:spcAft>
            </a:pPr>
            <a:r>
              <a:rPr lang="nl-NL" sz="1800" dirty="0" smtClean="0"/>
              <a:t>Metadata bezit vaak (maar niet altijd) weinig autonome waarde</a:t>
            </a:r>
            <a:endParaRPr lang="nl-NL" sz="1800" dirty="0"/>
          </a:p>
        </p:txBody>
      </p:sp>
      <p:pic>
        <p:nvPicPr>
          <p:cNvPr id="5124" name="Picture 4" descr="http://www.digitalefotografietips.nl/files/2007/04/lightroommetadatabrow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340" y="1628800"/>
            <a:ext cx="29527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8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metadata?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55" y="1600005"/>
            <a:ext cx="4187253" cy="399917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nl-NL" sz="1600" dirty="0" smtClean="0"/>
              <a:t>Vinden van informatie</a:t>
            </a:r>
            <a:br>
              <a:rPr lang="nl-NL" sz="1600" dirty="0" smtClean="0"/>
            </a:br>
            <a:r>
              <a:rPr lang="nl-NL" sz="1600" i="1" dirty="0" smtClean="0"/>
              <a:t>[artikelen en boeken op trefwoord, auteur, datum, </a:t>
            </a:r>
            <a:r>
              <a:rPr lang="nl-NL" sz="1600" i="1" dirty="0" err="1" smtClean="0"/>
              <a:t>journal</a:t>
            </a:r>
            <a:r>
              <a:rPr lang="nl-NL" sz="1600" i="1" dirty="0" smtClean="0"/>
              <a:t>, …]</a:t>
            </a:r>
          </a:p>
          <a:p>
            <a:pPr>
              <a:spcAft>
                <a:spcPts val="1800"/>
              </a:spcAft>
            </a:pPr>
            <a:r>
              <a:rPr lang="nl-NL" sz="1600" dirty="0" smtClean="0"/>
              <a:t>Samenhang creëren</a:t>
            </a:r>
            <a:br>
              <a:rPr lang="nl-NL" sz="1600" dirty="0" smtClean="0"/>
            </a:br>
            <a:r>
              <a:rPr lang="nl-NL" sz="1600" i="1" dirty="0" smtClean="0"/>
              <a:t>[verschillende typen informatie met samenvallende inhoudelijke context: trefwoorden, titels, …; synoniemrelaties voor labels]</a:t>
            </a:r>
          </a:p>
          <a:p>
            <a:pPr>
              <a:spcAft>
                <a:spcPts val="1800"/>
              </a:spcAft>
            </a:pPr>
            <a:r>
              <a:rPr lang="nl-NL" sz="1600" dirty="0" smtClean="0"/>
              <a:t>Beoordelen van de waarde van gevonden informatie</a:t>
            </a:r>
            <a:br>
              <a:rPr lang="nl-NL" sz="1600" dirty="0" smtClean="0"/>
            </a:br>
            <a:r>
              <a:rPr lang="nl-NL" sz="1600" i="1" dirty="0" smtClean="0"/>
              <a:t>[abstracts, uitgave, …]</a:t>
            </a:r>
            <a:endParaRPr lang="nl-NL" sz="1600" i="1" dirty="0"/>
          </a:p>
        </p:txBody>
      </p:sp>
      <p:pic>
        <p:nvPicPr>
          <p:cNvPr id="6152" name="Picture 8" descr="http://www.merlinone.com/wp-content/uploads/2015/09/Search-Blo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88745" cy="26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0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metadata voor </a:t>
            </a:r>
            <a:r>
              <a:rPr lang="nl-NL" dirty="0" err="1" smtClean="0"/>
              <a:t>onderzoeksdata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nl-NL" dirty="0"/>
              <a:t>Vinden van </a:t>
            </a:r>
            <a:r>
              <a:rPr lang="nl-NL" dirty="0" smtClean="0"/>
              <a:t>datasets</a:t>
            </a:r>
            <a:endParaRPr lang="nl-NL" dirty="0"/>
          </a:p>
          <a:p>
            <a:pPr>
              <a:spcAft>
                <a:spcPts val="2400"/>
              </a:spcAft>
            </a:pPr>
            <a:r>
              <a:rPr lang="nl-NL" dirty="0" smtClean="0"/>
              <a:t>Beoordelen </a:t>
            </a:r>
            <a:r>
              <a:rPr lang="nl-NL" dirty="0"/>
              <a:t>van de </a:t>
            </a:r>
            <a:r>
              <a:rPr lang="nl-NL" dirty="0" smtClean="0"/>
              <a:t>gebruikswaarde </a:t>
            </a:r>
            <a:r>
              <a:rPr lang="nl-NL" dirty="0"/>
              <a:t>van gevonden </a:t>
            </a:r>
            <a:r>
              <a:rPr lang="nl-NL" dirty="0" smtClean="0"/>
              <a:t>datasets</a:t>
            </a:r>
            <a:endParaRPr lang="nl-NL" dirty="0"/>
          </a:p>
          <a:p>
            <a:pPr>
              <a:spcAft>
                <a:spcPts val="2400"/>
              </a:spcAft>
            </a:pPr>
            <a:r>
              <a:rPr lang="nl-NL" dirty="0" smtClean="0"/>
              <a:t>Duurzame opslag t.b.v. verificatie</a:t>
            </a:r>
            <a:endParaRPr lang="nl-NL" dirty="0"/>
          </a:p>
          <a:p>
            <a:pPr>
              <a:spcAft>
                <a:spcPts val="2400"/>
              </a:spcAft>
            </a:pPr>
            <a:r>
              <a:rPr lang="nl-NL" b="1" dirty="0" smtClean="0"/>
              <a:t>Hergebruik door samenhang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6588222" y="3356992"/>
            <a:ext cx="2034615" cy="852908"/>
          </a:xfrm>
          <a:prstGeom prst="borderCallout1">
            <a:avLst>
              <a:gd name="adj1" fmla="val 55247"/>
              <a:gd name="adj2" fmla="val -5464"/>
              <a:gd name="adj3" fmla="val 54334"/>
              <a:gd name="adj4" fmla="val -78307"/>
            </a:avLst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Op basis waarvan?</a:t>
            </a:r>
          </a:p>
          <a:p>
            <a:pPr algn="ctr"/>
            <a:r>
              <a:rPr lang="nl-NL" sz="1400" dirty="0" smtClean="0"/>
              <a:t>Voor wie?</a:t>
            </a:r>
          </a:p>
          <a:p>
            <a:pPr algn="ctr"/>
            <a:r>
              <a:rPr lang="nl-NL" sz="1400" dirty="0" smtClean="0"/>
              <a:t>Welke context?</a:t>
            </a:r>
            <a:endParaRPr lang="nl-NL" sz="1400" dirty="0"/>
          </a:p>
        </p:txBody>
      </p:sp>
      <p:sp>
        <p:nvSpPr>
          <p:cNvPr id="5" name="Line Callout 1 4"/>
          <p:cNvSpPr/>
          <p:nvPr/>
        </p:nvSpPr>
        <p:spPr>
          <a:xfrm>
            <a:off x="6588223" y="4869160"/>
            <a:ext cx="2034615" cy="852908"/>
          </a:xfrm>
          <a:prstGeom prst="borderCallout1">
            <a:avLst>
              <a:gd name="adj1" fmla="val -15466"/>
              <a:gd name="adj2" fmla="val 49997"/>
              <a:gd name="adj3" fmla="val -43752"/>
              <a:gd name="adj4" fmla="val 49825"/>
            </a:avLst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Dé uitdaging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256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Typen en niveaus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l-NL" sz="1400" dirty="0" smtClean="0"/>
              <a:t>Meerdere classificaties in omloop:</a:t>
            </a:r>
          </a:p>
          <a:p>
            <a:pPr lvl="1">
              <a:spcAft>
                <a:spcPts val="1200"/>
              </a:spcAft>
            </a:pPr>
            <a:r>
              <a:rPr lang="nl-NL" sz="1400" dirty="0" err="1" smtClean="0"/>
              <a:t>Provenance</a:t>
            </a:r>
            <a:r>
              <a:rPr lang="nl-NL" sz="1400" dirty="0" smtClean="0"/>
              <a:t> (oorsprong), </a:t>
            </a:r>
            <a:r>
              <a:rPr lang="nl-NL" sz="1400" dirty="0" err="1" smtClean="0"/>
              <a:t>Rights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access (gebruiksmogelijkheden), </a:t>
            </a:r>
            <a:r>
              <a:rPr lang="nl-NL" sz="1400" dirty="0" err="1" smtClean="0"/>
              <a:t>Structural</a:t>
            </a:r>
            <a:r>
              <a:rPr lang="nl-NL" sz="1400" dirty="0" smtClean="0"/>
              <a:t> metadata (opbouw data), </a:t>
            </a:r>
            <a:r>
              <a:rPr lang="nl-NL" sz="1400" dirty="0" err="1" smtClean="0"/>
              <a:t>Preservation</a:t>
            </a:r>
            <a:r>
              <a:rPr lang="nl-NL" sz="1400" dirty="0" smtClean="0"/>
              <a:t> metadata (authenticiteit, autoriteit, originaliteit, …)</a:t>
            </a:r>
          </a:p>
          <a:p>
            <a:pPr lvl="1">
              <a:spcAft>
                <a:spcPts val="1200"/>
              </a:spcAft>
            </a:pPr>
            <a:r>
              <a:rPr lang="nl-NL" sz="1400" dirty="0" smtClean="0"/>
              <a:t>Discovery metadata (vinden van datasets), </a:t>
            </a:r>
            <a:r>
              <a:rPr lang="nl-NL" sz="1400" dirty="0" err="1" smtClean="0"/>
              <a:t>Contextualization</a:t>
            </a:r>
            <a:r>
              <a:rPr lang="nl-NL" sz="1400" dirty="0" smtClean="0"/>
              <a:t> (beoordelen van zoekresultaat), Processing (hergebruik)</a:t>
            </a:r>
            <a:endParaRPr lang="nl-NL" sz="1400" dirty="0"/>
          </a:p>
          <a:p>
            <a:r>
              <a:rPr lang="nl-NL" sz="1400" dirty="0" smtClean="0"/>
              <a:t>Niveaus</a:t>
            </a:r>
          </a:p>
          <a:p>
            <a:pPr lvl="1"/>
            <a:r>
              <a:rPr lang="nl-NL" sz="1400" dirty="0" smtClean="0"/>
              <a:t>Collectie</a:t>
            </a:r>
            <a:endParaRPr lang="nl-NL" sz="1400" dirty="0"/>
          </a:p>
          <a:p>
            <a:pPr lvl="2"/>
            <a:r>
              <a:rPr lang="nl-NL" sz="1400" dirty="0"/>
              <a:t>Van toepassing op </a:t>
            </a:r>
            <a:r>
              <a:rPr lang="nl-NL" sz="1400" dirty="0" smtClean="0"/>
              <a:t>gehele dataset </a:t>
            </a:r>
            <a:r>
              <a:rPr lang="nl-NL" sz="1400" dirty="0"/>
              <a:t>(bv. ieder element in verzameling is een interview)</a:t>
            </a:r>
          </a:p>
          <a:p>
            <a:pPr lvl="1"/>
            <a:r>
              <a:rPr lang="nl-NL" sz="1400" dirty="0"/>
              <a:t>Sample</a:t>
            </a:r>
          </a:p>
          <a:p>
            <a:pPr lvl="2"/>
            <a:r>
              <a:rPr lang="nl-NL" sz="1400" dirty="0"/>
              <a:t>Van toepassing op individueel item in dataset (bv. eigenschappen voor een enkel interview uit een verzameling</a:t>
            </a:r>
            <a:r>
              <a:rPr lang="nl-NL" sz="1400" dirty="0" smtClean="0"/>
              <a:t>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xmlns="" val="52449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U_powerpoint_NL_v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UB_PowerPoint Sjabloon_NL</Template>
  <TotalTime>0</TotalTime>
  <Words>1218</Words>
  <Application>Microsoft Office PowerPoint</Application>
  <PresentationFormat>Diavoorstelling (4:3)</PresentationFormat>
  <Paragraphs>223</Paragraphs>
  <Slides>36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UBU_powerpoint_NL_v3</vt:lpstr>
      <vt:lpstr>Tema di Office</vt:lpstr>
      <vt:lpstr>1_Tema di Office</vt:lpstr>
      <vt:lpstr>Dia 1</vt:lpstr>
      <vt:lpstr>Metadataspecialist (voor onderzoeksdata)</vt:lpstr>
      <vt:lpstr>opbouw</vt:lpstr>
      <vt:lpstr>Doel van deze presentatie</vt:lpstr>
      <vt:lpstr>Belangrijkste conclusies</vt:lpstr>
      <vt:lpstr>Wat is metadata?</vt:lpstr>
      <vt:lpstr>Waarom metadata?</vt:lpstr>
      <vt:lpstr>Waarom metadata voor onderzoeksdata?</vt:lpstr>
      <vt:lpstr>Typen en niveaus</vt:lpstr>
      <vt:lpstr>Dia 10</vt:lpstr>
      <vt:lpstr>Dia 11</vt:lpstr>
      <vt:lpstr>bi·blio·theek</vt:lpstr>
      <vt:lpstr>Moderne collectie (kenmerken)</vt:lpstr>
      <vt:lpstr>Samenhang in onderzoeksdata</vt:lpstr>
      <vt:lpstr>Bekende taak, nieuwe functie: metadatering voor samenhangende beschrijving onderzoeksdata</vt:lpstr>
      <vt:lpstr>Bekende taak, nieuwe functie: universiteitsbibliotheek en onderzoeksdata</vt:lpstr>
      <vt:lpstr>Embedded metadataspecialist – tot dusver</vt:lpstr>
      <vt:lpstr>Embedded metadataspecialist – activiteiten</vt:lpstr>
      <vt:lpstr>Embedded metadataspecialist – voorbeeld I</vt:lpstr>
      <vt:lpstr>Dia 20</vt:lpstr>
      <vt:lpstr>Dia 21</vt:lpstr>
      <vt:lpstr>Dia 22</vt:lpstr>
      <vt:lpstr>Het begrip ‘use case’</vt:lpstr>
      <vt:lpstr>Voorbeeld ‘use case’ (geologie)</vt:lpstr>
      <vt:lpstr>Van use cases naar harmonisatiegroepen</vt:lpstr>
      <vt:lpstr>Bepaling metadataschema voor community</vt:lpstr>
      <vt:lpstr>Dia 27</vt:lpstr>
      <vt:lpstr>Dia 28</vt:lpstr>
      <vt:lpstr>Embedded metadataspecialist – voorbeeld II</vt:lpstr>
      <vt:lpstr>Institutions</vt:lpstr>
      <vt:lpstr>Embedded metadataspecialist – voorbeeld III</vt:lpstr>
      <vt:lpstr>EDPOP</vt:lpstr>
      <vt:lpstr>Embedded metadataspecialist: ‘lessons learnt, best practices’</vt:lpstr>
      <vt:lpstr>Probleem: van generalist naar vakspecialist?</vt:lpstr>
      <vt:lpstr>Conclusies</vt:lpstr>
      <vt:lpstr>Bedankt!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2016-06-01T11:19:49Z</dcterms:created>
  <dcterms:modified xsi:type="dcterms:W3CDTF">2016-06-06T09:18:10Z</dcterms:modified>
</cp:coreProperties>
</file>