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7" r:id="rId4"/>
    <p:sldId id="258" r:id="rId5"/>
    <p:sldId id="271" r:id="rId6"/>
    <p:sldId id="274" r:id="rId7"/>
    <p:sldId id="272" r:id="rId8"/>
    <p:sldId id="273" r:id="rId9"/>
    <p:sldId id="276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7A7EE8-057F-442E-9441-AFD8195F469D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1C0A27-3D56-4B7E-9942-4B72AB3465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428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292A3-EAD8-4047-A01B-8FF08F2393A4}" type="slidenum">
              <a:rPr lang="nl-NL" alt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altLang="nl-N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Jan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C0A27-3D56-4B7E-9942-4B72AB34655B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79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 dirty="0" smtClean="0"/>
              <a:t>Korte introductie, inclusief</a:t>
            </a:r>
            <a:r>
              <a:rPr lang="nl-NL" altLang="nl-NL" baseline="0" dirty="0" smtClean="0"/>
              <a:t> Jan. Die ons al sinds de positioneringspaper 2013 begeleidt.</a:t>
            </a:r>
            <a:endParaRPr lang="nl-NL" altLang="nl-NL" dirty="0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292A3-EAD8-4047-A01B-8FF08F2393A4}" type="slidenum">
              <a:rPr lang="nl-NL" alt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altLang="nl-N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Jan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C0A27-3D56-4B7E-9942-4B72AB34655B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79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E69A-D03E-4F20-91D4-42388CDE5E26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E48F1-0D77-4278-9E5B-B1EE0C0287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23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9C03-4555-4CA3-8CD2-6BDEF3A33E31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C343-A104-4077-8058-1C2BF5A8F1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99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F64D-2C7B-43C8-9669-0424DDFAFC13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BF98-FE16-4977-AACF-7039790213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95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2E871-A7E2-4B89-8521-F77EB20CD13F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DD7A-0ADC-4630-A65A-43ADE87CD7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37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7BC5-2237-40F0-90E3-1F20A3927B9C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0131C-62D0-4EC3-8F3E-739E421CCF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08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55A0-9684-4330-931B-A7FDEF2ED071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66CE6-840C-4BC2-8B9F-D1E7E07362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43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7734-6DCE-431C-8913-52665D395D7C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D1AAE-877F-4F88-9AC8-0E654E9159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7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F4A3-EAAB-4329-8906-16ABA9528F93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C4F8A-52FB-4AD8-8222-CD0A58D2CB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37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2D5A-908C-4D7A-BBA8-2156802153BC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A740-4C62-471E-9526-18B3A00E4F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45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183B-F514-418B-8C5A-1033497350EA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C3516D-10BE-4A72-8913-2A9148BBF0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6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D82F-D642-4CE1-BFB0-11B41162A5AD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70D3-0E24-451D-9A18-2E804C0D92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99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C041E-52D4-421A-8E68-EC1EE155FA0B}" type="datetimeFigureOut">
              <a:rPr lang="nl-NL"/>
              <a:pPr>
                <a:defRPr/>
              </a:pPr>
              <a:t>01-06-2016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3F7B44-C634-4771-8445-329FC2FBF6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771525" y="1609725"/>
            <a:ext cx="6015038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BMI dag - ALV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31 mei 2016, NKI Amsterdam</a:t>
            </a:r>
            <a:endParaRPr lang="nl-NL" dirty="0"/>
          </a:p>
        </p:txBody>
      </p:sp>
      <p:sp>
        <p:nvSpPr>
          <p:cNvPr id="6148" name="Tekstvak 3"/>
          <p:cNvSpPr txBox="1">
            <a:spLocks noChangeArrowheads="1"/>
          </p:cNvSpPr>
          <p:nvPr/>
        </p:nvSpPr>
        <p:spPr bwMode="auto">
          <a:xfrm>
            <a:off x="5364163" y="3212976"/>
            <a:ext cx="36004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0" dirty="0" smtClean="0"/>
              <a:t>Georganiseerd door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0" dirty="0" smtClean="0"/>
              <a:t>Bestuur BMI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Johannes Belt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Hubert </a:t>
            </a:r>
            <a:r>
              <a:rPr lang="nl-NL" altLang="nl-NL" sz="1800" b="0" i="1" dirty="0" err="1" smtClean="0"/>
              <a:t>Diemel</a:t>
            </a:r>
            <a:endParaRPr lang="nl-NL" altLang="nl-NL" sz="1800" b="0" i="1" dirty="0" smtClean="0"/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Ingeborg van Dusseldorp (</a:t>
            </a:r>
            <a:r>
              <a:rPr lang="nl-NL" altLang="nl-NL" sz="1800" b="0" i="1" dirty="0" err="1" smtClean="0"/>
              <a:t>vz</a:t>
            </a:r>
            <a:r>
              <a:rPr lang="nl-NL" altLang="nl-NL" sz="1800" b="0" i="1" dirty="0" smtClean="0"/>
              <a:t>)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/>
              <a:t>Chantal den </a:t>
            </a:r>
            <a:r>
              <a:rPr lang="nl-NL" altLang="nl-NL" sz="1800" b="0" i="1" dirty="0" smtClean="0"/>
              <a:t>Haan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Marc van Kuik (</a:t>
            </a:r>
            <a:r>
              <a:rPr lang="nl-NL" altLang="nl-NL" sz="1800" b="0" i="1" dirty="0" err="1" smtClean="0"/>
              <a:t>asp.lid</a:t>
            </a:r>
            <a:r>
              <a:rPr lang="nl-NL" altLang="nl-NL" sz="1800" b="0" i="1" dirty="0" smtClean="0"/>
              <a:t>)</a:t>
            </a:r>
            <a:endParaRPr lang="nl-NL" altLang="nl-NL" sz="1800" b="0" i="1" dirty="0"/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Edith </a:t>
            </a:r>
            <a:r>
              <a:rPr lang="nl-NL" altLang="nl-NL" sz="1800" b="0" i="1" dirty="0" err="1" smtClean="0"/>
              <a:t>Leclerq</a:t>
            </a:r>
            <a:endParaRPr lang="nl-NL" altLang="nl-NL" sz="1800" b="0" i="1" dirty="0" smtClean="0"/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Trijntje Lucassen (</a:t>
            </a:r>
            <a:r>
              <a:rPr lang="nl-NL" altLang="nl-NL" sz="1800" b="0" i="1" dirty="0" err="1" smtClean="0"/>
              <a:t>penningm</a:t>
            </a:r>
            <a:r>
              <a:rPr lang="nl-NL" altLang="nl-NL" sz="1800" b="0" i="1" dirty="0" smtClean="0"/>
              <a:t>.)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Carla Sloof (secretaris)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Elin Sputnesset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nl-NL" altLang="nl-NL" sz="1800" b="0" i="1" dirty="0" smtClean="0"/>
              <a:t>Simone Visser (</a:t>
            </a:r>
            <a:r>
              <a:rPr lang="nl-NL" altLang="nl-NL" sz="1800" b="0" i="1" dirty="0" err="1" smtClean="0"/>
              <a:t>asp.lid</a:t>
            </a:r>
            <a:r>
              <a:rPr lang="nl-NL" altLang="nl-NL" sz="1800" b="0" i="1" dirty="0" smtClean="0"/>
              <a:t>)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endParaRPr lang="nl-NL" altLang="nl-NL" sz="1400" b="0" i="1" dirty="0"/>
          </a:p>
        </p:txBody>
      </p:sp>
      <p:pic>
        <p:nvPicPr>
          <p:cNvPr id="6149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5193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40233"/>
            <a:ext cx="1416277" cy="692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Agenda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325" y="1100138"/>
            <a:ext cx="7854131" cy="4489102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lvl="0"/>
            <a:r>
              <a:rPr lang="nl-NL" dirty="0" smtClean="0"/>
              <a:t>1. Opening </a:t>
            </a:r>
            <a:r>
              <a:rPr lang="nl-NL" dirty="0"/>
              <a:t>en mededelingen en correspondentie</a:t>
            </a:r>
            <a:endParaRPr lang="nl-NL" sz="1200" dirty="0"/>
          </a:p>
          <a:p>
            <a:pPr lvl="3"/>
            <a:r>
              <a:rPr lang="nl-NL" dirty="0"/>
              <a:t>Bestuursleden</a:t>
            </a:r>
            <a:endParaRPr lang="nl-NL" sz="1200" dirty="0"/>
          </a:p>
          <a:p>
            <a:pPr lvl="3"/>
            <a:r>
              <a:rPr lang="nl-NL" dirty="0"/>
              <a:t>Vacature communicatie</a:t>
            </a:r>
            <a:endParaRPr lang="nl-NL" sz="1200" dirty="0"/>
          </a:p>
          <a:p>
            <a:pPr lvl="3"/>
            <a:r>
              <a:rPr lang="nl-NL" dirty="0"/>
              <a:t>UB-collecties en zorginstellingen</a:t>
            </a:r>
            <a:endParaRPr lang="nl-NL" sz="1200" dirty="0"/>
          </a:p>
          <a:p>
            <a:pPr lvl="0"/>
            <a:r>
              <a:rPr lang="nl-NL" dirty="0" smtClean="0"/>
              <a:t>2. Conceptnotulen </a:t>
            </a:r>
            <a:r>
              <a:rPr lang="nl-NL" dirty="0"/>
              <a:t>ALV d.d. 1 december (bijlage 1)</a:t>
            </a:r>
            <a:endParaRPr lang="nl-NL" sz="1200" dirty="0"/>
          </a:p>
          <a:p>
            <a:pPr lvl="0"/>
            <a:r>
              <a:rPr lang="nl-NL" dirty="0" smtClean="0"/>
              <a:t>3. Financiën </a:t>
            </a:r>
            <a:r>
              <a:rPr lang="nl-NL" dirty="0"/>
              <a:t>(bijlage 2)</a:t>
            </a:r>
            <a:endParaRPr lang="nl-NL" sz="1200" dirty="0"/>
          </a:p>
          <a:p>
            <a:pPr lvl="0"/>
            <a:r>
              <a:rPr lang="nl-NL" dirty="0" smtClean="0"/>
              <a:t>4. Huishoudelijk </a:t>
            </a:r>
            <a:r>
              <a:rPr lang="nl-NL" dirty="0"/>
              <a:t>reglement (bijlage 3) </a:t>
            </a:r>
            <a:endParaRPr lang="nl-NL" sz="1200" dirty="0"/>
          </a:p>
          <a:p>
            <a:pPr lvl="0"/>
            <a:r>
              <a:rPr lang="nl-NL" dirty="0" smtClean="0"/>
              <a:t>5. Samenwerking </a:t>
            </a:r>
            <a:r>
              <a:rPr lang="nl-NL" dirty="0"/>
              <a:t>BMI en Kwaliteitsinstituut: een oriëntatie</a:t>
            </a:r>
            <a:endParaRPr lang="nl-NL" sz="1200" dirty="0"/>
          </a:p>
          <a:p>
            <a:pPr lvl="0"/>
            <a:r>
              <a:rPr lang="nl-NL" dirty="0" smtClean="0"/>
              <a:t>6. KNVI-zaken</a:t>
            </a:r>
            <a:endParaRPr lang="nl-NL" sz="1200" dirty="0"/>
          </a:p>
          <a:p>
            <a:pPr lvl="0"/>
            <a:r>
              <a:rPr lang="nl-NL" dirty="0" smtClean="0"/>
              <a:t>7. Werkgroepen</a:t>
            </a:r>
            <a:r>
              <a:rPr lang="nl-NL" dirty="0"/>
              <a:t>, commissies en vertegenwoordigingen</a:t>
            </a:r>
            <a:endParaRPr lang="nl-NL" sz="1200" dirty="0"/>
          </a:p>
          <a:p>
            <a:pPr lvl="0"/>
            <a:r>
              <a:rPr lang="nl-NL" dirty="0" smtClean="0"/>
              <a:t>8. Rondvraag</a:t>
            </a:r>
            <a:endParaRPr lang="nl-NL" sz="1200" dirty="0"/>
          </a:p>
          <a:p>
            <a:pPr lvl="0"/>
            <a:r>
              <a:rPr lang="nl-NL" dirty="0" smtClean="0"/>
              <a:t>9. Sluiting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4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771525" y="1609725"/>
            <a:ext cx="6015038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Samenwerking kennisinstituut - BMI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Een oriëntatie</a:t>
            </a:r>
            <a:endParaRPr lang="nl-NL" dirty="0"/>
          </a:p>
        </p:txBody>
      </p:sp>
      <p:pic>
        <p:nvPicPr>
          <p:cNvPr id="6149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5193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7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Kennisinstituut - </a:t>
            </a:r>
            <a:r>
              <a:rPr lang="nl-NL" dirty="0" err="1" smtClean="0"/>
              <a:t>bmi</a:t>
            </a:r>
            <a:endParaRPr lang="nl-NL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Historie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Oktober 2015, STZ subsidiemanagement, presentatie </a:t>
            </a:r>
            <a:r>
              <a:rPr lang="nl-NL" altLang="nl-NL" dirty="0" err="1" smtClean="0"/>
              <a:t>Teus</a:t>
            </a:r>
            <a:r>
              <a:rPr lang="nl-NL" altLang="nl-NL" dirty="0" smtClean="0"/>
              <a:t> van Barneveld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Kennishiaten in richtlijnen. &gt;50% niveau 3/4 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Ca. 500 richtlijnen, 10.000 modules, 2.000 jaarlijkse updates.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Herinrichting informatielandschap/zorglandschap, netwerken van kennis en kunde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Kennismaking januari 2016, oriënterend gesprek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Vervolggesprekken in groter comité (o.a. </a:t>
            </a:r>
            <a:r>
              <a:rPr lang="nl-NL" altLang="nl-NL" dirty="0" err="1" smtClean="0"/>
              <a:t>Miebet</a:t>
            </a:r>
            <a:r>
              <a:rPr lang="nl-NL" altLang="nl-NL" dirty="0" smtClean="0"/>
              <a:t> Wilhelm, Monique Wessels en Linda </a:t>
            </a:r>
            <a:r>
              <a:rPr lang="nl-NL" altLang="nl-NL" dirty="0" err="1" smtClean="0"/>
              <a:t>Niesink</a:t>
            </a:r>
            <a:r>
              <a:rPr lang="nl-NL" altLang="nl-NL" dirty="0" smtClean="0"/>
              <a:t>)</a:t>
            </a:r>
          </a:p>
        </p:txBody>
      </p:sp>
      <p:pic>
        <p:nvPicPr>
          <p:cNvPr id="4" name="Afbeelding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43100" cy="9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" y="4365104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Kennisinstituut - </a:t>
            </a:r>
            <a:r>
              <a:rPr lang="nl-NL" dirty="0" err="1" smtClean="0"/>
              <a:t>bmi</a:t>
            </a:r>
            <a:endParaRPr lang="nl-NL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Plannen en </a:t>
            </a:r>
            <a:r>
              <a:rPr lang="nl-NL" altLang="nl-NL" dirty="0" err="1" smtClean="0"/>
              <a:t>ideëen</a:t>
            </a:r>
            <a:endParaRPr lang="nl-NL" altLang="nl-NL" dirty="0" smtClean="0"/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Kunnen </a:t>
            </a:r>
            <a:r>
              <a:rPr lang="nl-NL" altLang="nl-NL" dirty="0" err="1" smtClean="0"/>
              <a:t>searches</a:t>
            </a:r>
            <a:r>
              <a:rPr lang="nl-NL" altLang="nl-NL" dirty="0" smtClean="0"/>
              <a:t> voor (onderhoud aan) richtlijnen worden gedaan door informatiespecialisten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Mogelijkheden tot standaardisatie voor het zoeken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Kunnen </a:t>
            </a:r>
            <a:r>
              <a:rPr lang="nl-NL" altLang="nl-NL" dirty="0" err="1" smtClean="0"/>
              <a:t>CATs</a:t>
            </a:r>
            <a:r>
              <a:rPr lang="nl-NL" altLang="nl-NL" dirty="0" smtClean="0"/>
              <a:t> een rol spelen bij richtlijnontwikkeling</a:t>
            </a:r>
          </a:p>
        </p:txBody>
      </p:sp>
      <p:pic>
        <p:nvPicPr>
          <p:cNvPr id="4" name="Afbeelding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43100" cy="9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" y="4365104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9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kennisinstituut - </a:t>
            </a:r>
            <a:r>
              <a:rPr lang="nl-NL" dirty="0" err="1" smtClean="0"/>
              <a:t>bmi</a:t>
            </a:r>
            <a:endParaRPr lang="nl-NL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Waar staan we nu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2 werkdocumenten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Protocol opgesteld werkwijze Kwaliteitsinstituut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Voor zomerperiode opnieuw overleg plannen</a:t>
            </a:r>
          </a:p>
        </p:txBody>
      </p:sp>
      <p:pic>
        <p:nvPicPr>
          <p:cNvPr id="4" name="Afbeelding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43100" cy="9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" y="4365104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1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kennisinstituut - </a:t>
            </a:r>
            <a:r>
              <a:rPr lang="nl-NL" dirty="0" err="1" smtClean="0"/>
              <a:t>bmi</a:t>
            </a:r>
            <a:endParaRPr lang="nl-NL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Wat betekent het voor de BMI leden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Kansen voor de informatiespecialist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Werkgroep standaardisatie van het zoeken voor een richtlijn</a:t>
            </a:r>
          </a:p>
          <a:p>
            <a:pPr marL="573088" lvl="3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Ontwikkelen onderwijs: zoeken naar literatuur </a:t>
            </a:r>
            <a:r>
              <a:rPr lang="nl-NL" altLang="nl-NL" dirty="0" err="1" smtClean="0"/>
              <a:t>tbv</a:t>
            </a:r>
            <a:r>
              <a:rPr lang="nl-NL" altLang="nl-NL" dirty="0" smtClean="0"/>
              <a:t> richtlijnontwikkeling</a:t>
            </a:r>
          </a:p>
        </p:txBody>
      </p:sp>
      <p:pic>
        <p:nvPicPr>
          <p:cNvPr id="4" name="Afbeelding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43100" cy="9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" y="4365104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Kennisinstituut - </a:t>
            </a:r>
            <a:r>
              <a:rPr lang="nl-NL" dirty="0" err="1" smtClean="0"/>
              <a:t>bmi</a:t>
            </a:r>
            <a:endParaRPr lang="nl-NL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altLang="nl-NL" dirty="0" smtClean="0"/>
              <a:t>Vragen</a:t>
            </a:r>
            <a:r>
              <a:rPr lang="nl-NL" altLang="nl-NL" smtClean="0"/>
              <a:t>, suggesties?</a:t>
            </a:r>
            <a:endParaRPr lang="nl-NL" altLang="nl-NL" dirty="0" smtClean="0"/>
          </a:p>
        </p:txBody>
      </p:sp>
      <p:pic>
        <p:nvPicPr>
          <p:cNvPr id="4" name="Afbeelding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943100" cy="9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" y="4365104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1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Agenda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325" y="1100138"/>
            <a:ext cx="7854131" cy="4489102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lvl="0"/>
            <a:r>
              <a:rPr lang="nl-NL" dirty="0" smtClean="0"/>
              <a:t>1. Opening </a:t>
            </a:r>
            <a:r>
              <a:rPr lang="nl-NL" dirty="0"/>
              <a:t>en mededelingen en correspondentie</a:t>
            </a:r>
            <a:endParaRPr lang="nl-NL" sz="1200" dirty="0"/>
          </a:p>
          <a:p>
            <a:pPr lvl="3"/>
            <a:r>
              <a:rPr lang="nl-NL" dirty="0"/>
              <a:t>Bestuursleden</a:t>
            </a:r>
            <a:endParaRPr lang="nl-NL" sz="1200" dirty="0"/>
          </a:p>
          <a:p>
            <a:pPr lvl="3"/>
            <a:r>
              <a:rPr lang="nl-NL" dirty="0"/>
              <a:t>Vacature communicatie</a:t>
            </a:r>
            <a:endParaRPr lang="nl-NL" sz="1200" dirty="0"/>
          </a:p>
          <a:p>
            <a:pPr lvl="3"/>
            <a:r>
              <a:rPr lang="nl-NL" dirty="0"/>
              <a:t>UB-collecties en zorginstellingen</a:t>
            </a:r>
            <a:endParaRPr lang="nl-NL" sz="1200" dirty="0"/>
          </a:p>
          <a:p>
            <a:pPr lvl="0"/>
            <a:r>
              <a:rPr lang="nl-NL" dirty="0" smtClean="0"/>
              <a:t>2. Conceptnotulen </a:t>
            </a:r>
            <a:r>
              <a:rPr lang="nl-NL" dirty="0"/>
              <a:t>ALV d.d. 1 december (bijlage 1)</a:t>
            </a:r>
            <a:endParaRPr lang="nl-NL" sz="1200" dirty="0"/>
          </a:p>
          <a:p>
            <a:pPr lvl="0"/>
            <a:r>
              <a:rPr lang="nl-NL" dirty="0" smtClean="0"/>
              <a:t>3. Financiën </a:t>
            </a:r>
            <a:r>
              <a:rPr lang="nl-NL" dirty="0"/>
              <a:t>(bijlage 2)</a:t>
            </a:r>
            <a:endParaRPr lang="nl-NL" sz="1200" dirty="0"/>
          </a:p>
          <a:p>
            <a:pPr lvl="0"/>
            <a:r>
              <a:rPr lang="nl-NL" dirty="0" smtClean="0"/>
              <a:t>4. Huishoudelijk </a:t>
            </a:r>
            <a:r>
              <a:rPr lang="nl-NL" dirty="0"/>
              <a:t>reglement (bijlage 3) </a:t>
            </a:r>
            <a:endParaRPr lang="nl-NL" sz="1200" dirty="0"/>
          </a:p>
          <a:p>
            <a:pPr lvl="0"/>
            <a:r>
              <a:rPr lang="nl-NL" dirty="0" smtClean="0"/>
              <a:t>5. Samenwerking </a:t>
            </a:r>
            <a:r>
              <a:rPr lang="nl-NL" dirty="0"/>
              <a:t>BMI en Kwaliteitsinstituut: een oriëntatie</a:t>
            </a:r>
            <a:endParaRPr lang="nl-NL" sz="1200" dirty="0"/>
          </a:p>
          <a:p>
            <a:pPr lvl="0"/>
            <a:r>
              <a:rPr lang="nl-NL" dirty="0" smtClean="0"/>
              <a:t>6. KNVI-zaken</a:t>
            </a:r>
            <a:endParaRPr lang="nl-NL" sz="1200" dirty="0"/>
          </a:p>
          <a:p>
            <a:pPr lvl="0"/>
            <a:r>
              <a:rPr lang="nl-NL" dirty="0" smtClean="0"/>
              <a:t>7. Werkgroepen</a:t>
            </a:r>
            <a:r>
              <a:rPr lang="nl-NL" dirty="0"/>
              <a:t>, commissies en vertegenwoordigingen</a:t>
            </a:r>
            <a:endParaRPr lang="nl-NL" sz="1200" dirty="0"/>
          </a:p>
          <a:p>
            <a:pPr lvl="0"/>
            <a:r>
              <a:rPr lang="nl-NL" dirty="0" smtClean="0"/>
              <a:t>8. Rondvraag</a:t>
            </a:r>
            <a:endParaRPr lang="nl-NL" sz="1200" dirty="0"/>
          </a:p>
          <a:p>
            <a:pPr lvl="0"/>
            <a:r>
              <a:rPr lang="nl-NL" dirty="0" smtClean="0"/>
              <a:t>9. Sluiting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r>
              <a:rPr lang="nl-NL" dirty="0"/>
              <a:t> </a:t>
            </a:r>
            <a:endParaRPr lang="nl-NL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4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2087910" cy="6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9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437</TotalTime>
  <Words>363</Words>
  <Application>Microsoft Office PowerPoint</Application>
  <PresentationFormat>Diavoorstelling (4:3)</PresentationFormat>
  <Paragraphs>89</Paragraphs>
  <Slides>9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Hoeken</vt:lpstr>
      <vt:lpstr>BMI dag - ALV</vt:lpstr>
      <vt:lpstr>Agenda </vt:lpstr>
      <vt:lpstr>Samenwerking kennisinstituut - BMI</vt:lpstr>
      <vt:lpstr>Kennisinstituut - bmi</vt:lpstr>
      <vt:lpstr>Kennisinstituut - bmi</vt:lpstr>
      <vt:lpstr>kennisinstituut - bmi</vt:lpstr>
      <vt:lpstr>kennisinstituut - bmi</vt:lpstr>
      <vt:lpstr>Kennisinstituut - bmi</vt:lpstr>
      <vt:lpstr>Agenda </vt:lpstr>
    </vt:vector>
  </TitlesOfParts>
  <Company>Zorggroep Noorderbreedte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BMI workshop business Case</dc:title>
  <dc:creator>Dusseldorp van, Ingeborg</dc:creator>
  <cp:lastModifiedBy>Dusseldorp van, Ingeborg</cp:lastModifiedBy>
  <cp:revision>42</cp:revision>
  <dcterms:created xsi:type="dcterms:W3CDTF">2015-10-21T07:27:45Z</dcterms:created>
  <dcterms:modified xsi:type="dcterms:W3CDTF">2016-06-01T08:38:20Z</dcterms:modified>
</cp:coreProperties>
</file>