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78" r:id="rId3"/>
    <p:sldId id="279" r:id="rId4"/>
    <p:sldId id="281" r:id="rId5"/>
    <p:sldId id="284" r:id="rId6"/>
    <p:sldId id="285" r:id="rId7"/>
    <p:sldId id="259" r:id="rId8"/>
    <p:sldId id="260" r:id="rId9"/>
    <p:sldId id="261" r:id="rId10"/>
    <p:sldId id="263" r:id="rId11"/>
    <p:sldId id="286" r:id="rId12"/>
    <p:sldId id="287" r:id="rId13"/>
    <p:sldId id="288" r:id="rId14"/>
    <p:sldId id="266" r:id="rId15"/>
    <p:sldId id="277" r:id="rId16"/>
    <p:sldId id="272" r:id="rId17"/>
    <p:sldId id="267" r:id="rId18"/>
    <p:sldId id="271" r:id="rId19"/>
    <p:sldId id="273" r:id="rId20"/>
    <p:sldId id="280" r:id="rId21"/>
    <p:sldId id="270" r:id="rId22"/>
    <p:sldId id="282" r:id="rId23"/>
    <p:sldId id="283" r:id="rId24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rgbClr val="0D1F74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rgbClr val="0D1F74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rgbClr val="0D1F74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rgbClr val="0D1F74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rgbClr val="0D1F7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rgbClr val="0D1F7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rgbClr val="0D1F7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rgbClr val="0D1F7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rgbClr val="0D1F74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074"/>
    <a:srgbClr val="7ECFE2"/>
    <a:srgbClr val="182075"/>
    <a:srgbClr val="0D1F74"/>
    <a:srgbClr val="79C9DD"/>
    <a:srgbClr val="C0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16" autoAdjust="0"/>
    <p:restoredTop sz="93556" autoAdjust="0"/>
  </p:normalViewPr>
  <p:slideViewPr>
    <p:cSldViewPr>
      <p:cViewPr>
        <p:scale>
          <a:sx n="93" d="100"/>
          <a:sy n="93" d="100"/>
        </p:scale>
        <p:origin x="-11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58BA1B-078D-4F4B-8337-2E8BED3406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627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</a:defRPr>
            </a:lvl1pPr>
          </a:lstStyle>
          <a:p>
            <a:endParaRPr lang="nl-NL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</a:defRPr>
            </a:lvl1pPr>
          </a:lstStyle>
          <a:p>
            <a:endParaRPr lang="nl-NL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43000" y="4343400"/>
            <a:ext cx="457041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Click to edit Master text styles</a:t>
            </a:r>
          </a:p>
          <a:p>
            <a:pPr lvl="1"/>
            <a:r>
              <a:rPr lang="nl-NL" altLang="en-US" smtClean="0"/>
              <a:t>Second level</a:t>
            </a:r>
          </a:p>
          <a:p>
            <a:pPr lvl="2"/>
            <a:r>
              <a:rPr lang="nl-NL" altLang="en-US" smtClean="0"/>
              <a:t>Third level</a:t>
            </a:r>
          </a:p>
          <a:p>
            <a:pPr lvl="3"/>
            <a:r>
              <a:rPr lang="nl-NL" altLang="en-US" smtClean="0"/>
              <a:t>Fourth level</a:t>
            </a:r>
          </a:p>
          <a:p>
            <a:pPr lvl="4"/>
            <a:r>
              <a:rPr lang="nl-NL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</a:defRPr>
            </a:lvl1pPr>
          </a:lstStyle>
          <a:p>
            <a:endParaRPr lang="nl-NL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</a:defRPr>
            </a:lvl1pPr>
          </a:lstStyle>
          <a:p>
            <a:fld id="{843096AE-0C13-46B2-95AF-464F3FFD43F2}" type="slidenum">
              <a:rPr lang="nl-NL" altLang="en-US"/>
              <a:pPr/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267590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Praktische</a:t>
            </a:r>
            <a:r>
              <a:rPr lang="nl-NL" baseline="0" dirty="0" smtClean="0"/>
              <a:t> o</a:t>
            </a:r>
            <a:r>
              <a:rPr lang="nl-NL" dirty="0" smtClean="0"/>
              <a:t>verlap tussen </a:t>
            </a:r>
            <a:r>
              <a:rPr lang="nl-NL" dirty="0" err="1" smtClean="0"/>
              <a:t>embase</a:t>
            </a:r>
            <a:r>
              <a:rPr lang="nl-NL" dirty="0" smtClean="0"/>
              <a:t> en </a:t>
            </a:r>
            <a:r>
              <a:rPr lang="nl-NL" dirty="0" err="1" smtClean="0"/>
              <a:t>medline</a:t>
            </a:r>
            <a:r>
              <a:rPr lang="nl-NL" dirty="0" smtClean="0"/>
              <a:t> is mediaan 80%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096AE-0C13-46B2-95AF-464F3FFD43F2}" type="slidenum">
              <a:rPr lang="nl-NL" altLang="en-US" smtClean="0"/>
              <a:pPr/>
              <a:t>5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380032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149" name="Group 6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6150" name="Rectangle 70"/>
            <p:cNvSpPr>
              <a:spLocks noChangeArrowheads="1"/>
            </p:cNvSpPr>
            <p:nvPr userDrawn="1"/>
          </p:nvSpPr>
          <p:spPr bwMode="white">
            <a:xfrm>
              <a:off x="0" y="0"/>
              <a:ext cx="5760" cy="43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151" name="Group 71"/>
            <p:cNvGrpSpPr>
              <a:grpSpLocks/>
            </p:cNvGrpSpPr>
            <p:nvPr userDrawn="1"/>
          </p:nvGrpSpPr>
          <p:grpSpPr bwMode="auto">
            <a:xfrm>
              <a:off x="2" y="49"/>
              <a:ext cx="5758" cy="4227"/>
              <a:chOff x="2" y="49"/>
              <a:chExt cx="5736" cy="4227"/>
            </a:xfrm>
          </p:grpSpPr>
          <p:sp>
            <p:nvSpPr>
              <p:cNvPr id="46152" name="Rectangle 72"/>
              <p:cNvSpPr>
                <a:spLocks noChangeArrowheads="1"/>
              </p:cNvSpPr>
              <p:nvPr/>
            </p:nvSpPr>
            <p:spPr bwMode="auto">
              <a:xfrm>
                <a:off x="2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53" name="Rectangle 73"/>
              <p:cNvSpPr>
                <a:spLocks noChangeArrowheads="1"/>
              </p:cNvSpPr>
              <p:nvPr/>
            </p:nvSpPr>
            <p:spPr bwMode="auto">
              <a:xfrm>
                <a:off x="88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54" name="Rectangle 74"/>
              <p:cNvSpPr>
                <a:spLocks noChangeArrowheads="1"/>
              </p:cNvSpPr>
              <p:nvPr/>
            </p:nvSpPr>
            <p:spPr bwMode="auto">
              <a:xfrm>
                <a:off x="174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55" name="Rectangle 75"/>
              <p:cNvSpPr>
                <a:spLocks noChangeArrowheads="1"/>
              </p:cNvSpPr>
              <p:nvPr/>
            </p:nvSpPr>
            <p:spPr bwMode="auto">
              <a:xfrm>
                <a:off x="261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56" name="Rectangle 76"/>
              <p:cNvSpPr>
                <a:spLocks noChangeArrowheads="1"/>
              </p:cNvSpPr>
              <p:nvPr/>
            </p:nvSpPr>
            <p:spPr bwMode="auto">
              <a:xfrm>
                <a:off x="347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57" name="Rectangle 77"/>
              <p:cNvSpPr>
                <a:spLocks noChangeArrowheads="1"/>
              </p:cNvSpPr>
              <p:nvPr/>
            </p:nvSpPr>
            <p:spPr bwMode="auto">
              <a:xfrm>
                <a:off x="433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58" name="Rectangle 78"/>
              <p:cNvSpPr>
                <a:spLocks noChangeArrowheads="1"/>
              </p:cNvSpPr>
              <p:nvPr/>
            </p:nvSpPr>
            <p:spPr bwMode="auto">
              <a:xfrm>
                <a:off x="519" y="4232"/>
                <a:ext cx="44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59" name="Rectangle 79"/>
              <p:cNvSpPr>
                <a:spLocks noChangeArrowheads="1"/>
              </p:cNvSpPr>
              <p:nvPr/>
            </p:nvSpPr>
            <p:spPr bwMode="auto">
              <a:xfrm>
                <a:off x="606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0" name="Rectangle 80"/>
              <p:cNvSpPr>
                <a:spLocks noChangeArrowheads="1"/>
              </p:cNvSpPr>
              <p:nvPr/>
            </p:nvSpPr>
            <p:spPr bwMode="auto">
              <a:xfrm>
                <a:off x="692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1" name="Rectangle 81"/>
              <p:cNvSpPr>
                <a:spLocks noChangeArrowheads="1"/>
              </p:cNvSpPr>
              <p:nvPr/>
            </p:nvSpPr>
            <p:spPr bwMode="auto">
              <a:xfrm>
                <a:off x="778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2" name="Rectangle 82"/>
              <p:cNvSpPr>
                <a:spLocks noChangeArrowheads="1"/>
              </p:cNvSpPr>
              <p:nvPr/>
            </p:nvSpPr>
            <p:spPr bwMode="auto">
              <a:xfrm>
                <a:off x="864" y="4232"/>
                <a:ext cx="44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3" name="Rectangle 83"/>
              <p:cNvSpPr>
                <a:spLocks noChangeArrowheads="1"/>
              </p:cNvSpPr>
              <p:nvPr/>
            </p:nvSpPr>
            <p:spPr bwMode="auto">
              <a:xfrm>
                <a:off x="951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4" name="Rectangle 84"/>
              <p:cNvSpPr>
                <a:spLocks noChangeArrowheads="1"/>
              </p:cNvSpPr>
              <p:nvPr/>
            </p:nvSpPr>
            <p:spPr bwMode="auto">
              <a:xfrm>
                <a:off x="1037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5" name="Rectangle 85"/>
              <p:cNvSpPr>
                <a:spLocks noChangeArrowheads="1"/>
              </p:cNvSpPr>
              <p:nvPr/>
            </p:nvSpPr>
            <p:spPr bwMode="auto">
              <a:xfrm>
                <a:off x="1123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6" name="Rectangle 86"/>
              <p:cNvSpPr>
                <a:spLocks noChangeArrowheads="1"/>
              </p:cNvSpPr>
              <p:nvPr/>
            </p:nvSpPr>
            <p:spPr bwMode="auto">
              <a:xfrm>
                <a:off x="1209" y="4232"/>
                <a:ext cx="44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7" name="Rectangle 87"/>
              <p:cNvSpPr>
                <a:spLocks noChangeArrowheads="1"/>
              </p:cNvSpPr>
              <p:nvPr/>
            </p:nvSpPr>
            <p:spPr bwMode="auto">
              <a:xfrm>
                <a:off x="1296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8" name="Rectangle 88"/>
              <p:cNvSpPr>
                <a:spLocks noChangeArrowheads="1"/>
              </p:cNvSpPr>
              <p:nvPr/>
            </p:nvSpPr>
            <p:spPr bwMode="auto">
              <a:xfrm>
                <a:off x="1382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9" name="Rectangle 89"/>
              <p:cNvSpPr>
                <a:spLocks noChangeArrowheads="1"/>
              </p:cNvSpPr>
              <p:nvPr/>
            </p:nvSpPr>
            <p:spPr bwMode="auto">
              <a:xfrm>
                <a:off x="1468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70" name="Rectangle 90"/>
              <p:cNvSpPr>
                <a:spLocks noChangeArrowheads="1"/>
              </p:cNvSpPr>
              <p:nvPr/>
            </p:nvSpPr>
            <p:spPr bwMode="auto">
              <a:xfrm>
                <a:off x="1555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71" name="Rectangle 91"/>
              <p:cNvSpPr>
                <a:spLocks noChangeArrowheads="1"/>
              </p:cNvSpPr>
              <p:nvPr/>
            </p:nvSpPr>
            <p:spPr bwMode="auto">
              <a:xfrm>
                <a:off x="1641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72" name="Rectangle 92"/>
              <p:cNvSpPr>
                <a:spLocks noChangeArrowheads="1"/>
              </p:cNvSpPr>
              <p:nvPr/>
            </p:nvSpPr>
            <p:spPr bwMode="auto">
              <a:xfrm>
                <a:off x="1727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73" name="Rectangle 93"/>
              <p:cNvSpPr>
                <a:spLocks noChangeArrowheads="1"/>
              </p:cNvSpPr>
              <p:nvPr/>
            </p:nvSpPr>
            <p:spPr bwMode="auto">
              <a:xfrm>
                <a:off x="1813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74" name="Rectangle 94"/>
              <p:cNvSpPr>
                <a:spLocks noChangeArrowheads="1"/>
              </p:cNvSpPr>
              <p:nvPr/>
            </p:nvSpPr>
            <p:spPr bwMode="auto">
              <a:xfrm>
                <a:off x="1900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75" name="Rectangle 95"/>
              <p:cNvSpPr>
                <a:spLocks noChangeArrowheads="1"/>
              </p:cNvSpPr>
              <p:nvPr/>
            </p:nvSpPr>
            <p:spPr bwMode="auto">
              <a:xfrm>
                <a:off x="1986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76" name="Rectangle 96"/>
              <p:cNvSpPr>
                <a:spLocks noChangeArrowheads="1"/>
              </p:cNvSpPr>
              <p:nvPr/>
            </p:nvSpPr>
            <p:spPr bwMode="auto">
              <a:xfrm>
                <a:off x="2072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77" name="Rectangle 97"/>
              <p:cNvSpPr>
                <a:spLocks noChangeArrowheads="1"/>
              </p:cNvSpPr>
              <p:nvPr/>
            </p:nvSpPr>
            <p:spPr bwMode="auto">
              <a:xfrm>
                <a:off x="2158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78" name="Rectangle 98"/>
              <p:cNvSpPr>
                <a:spLocks noChangeArrowheads="1"/>
              </p:cNvSpPr>
              <p:nvPr/>
            </p:nvSpPr>
            <p:spPr bwMode="auto">
              <a:xfrm>
                <a:off x="2245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79" name="Rectangle 99"/>
              <p:cNvSpPr>
                <a:spLocks noChangeArrowheads="1"/>
              </p:cNvSpPr>
              <p:nvPr/>
            </p:nvSpPr>
            <p:spPr bwMode="auto">
              <a:xfrm>
                <a:off x="2331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80" name="Rectangle 100"/>
              <p:cNvSpPr>
                <a:spLocks noChangeArrowheads="1"/>
              </p:cNvSpPr>
              <p:nvPr/>
            </p:nvSpPr>
            <p:spPr bwMode="auto">
              <a:xfrm>
                <a:off x="2417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81" name="Rectangle 101"/>
              <p:cNvSpPr>
                <a:spLocks noChangeArrowheads="1"/>
              </p:cNvSpPr>
              <p:nvPr/>
            </p:nvSpPr>
            <p:spPr bwMode="auto">
              <a:xfrm>
                <a:off x="2503" y="4232"/>
                <a:ext cx="44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82" name="Rectangle 102"/>
              <p:cNvSpPr>
                <a:spLocks noChangeArrowheads="1"/>
              </p:cNvSpPr>
              <p:nvPr/>
            </p:nvSpPr>
            <p:spPr bwMode="auto">
              <a:xfrm>
                <a:off x="2590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83" name="Rectangle 103"/>
              <p:cNvSpPr>
                <a:spLocks noChangeArrowheads="1"/>
              </p:cNvSpPr>
              <p:nvPr/>
            </p:nvSpPr>
            <p:spPr bwMode="auto">
              <a:xfrm>
                <a:off x="2676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84" name="Rectangle 104"/>
              <p:cNvSpPr>
                <a:spLocks noChangeArrowheads="1"/>
              </p:cNvSpPr>
              <p:nvPr/>
            </p:nvSpPr>
            <p:spPr bwMode="auto">
              <a:xfrm>
                <a:off x="2762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85" name="Rectangle 105"/>
              <p:cNvSpPr>
                <a:spLocks noChangeArrowheads="1"/>
              </p:cNvSpPr>
              <p:nvPr/>
            </p:nvSpPr>
            <p:spPr bwMode="auto">
              <a:xfrm>
                <a:off x="2848" y="4232"/>
                <a:ext cx="44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86" name="Rectangle 106"/>
              <p:cNvSpPr>
                <a:spLocks noChangeArrowheads="1"/>
              </p:cNvSpPr>
              <p:nvPr/>
            </p:nvSpPr>
            <p:spPr bwMode="auto">
              <a:xfrm>
                <a:off x="2935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87" name="Rectangle 107"/>
              <p:cNvSpPr>
                <a:spLocks noChangeArrowheads="1"/>
              </p:cNvSpPr>
              <p:nvPr/>
            </p:nvSpPr>
            <p:spPr bwMode="auto">
              <a:xfrm>
                <a:off x="3021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88" name="Rectangle 108"/>
              <p:cNvSpPr>
                <a:spLocks noChangeArrowheads="1"/>
              </p:cNvSpPr>
              <p:nvPr/>
            </p:nvSpPr>
            <p:spPr bwMode="auto">
              <a:xfrm>
                <a:off x="3107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89" name="Rectangle 109"/>
              <p:cNvSpPr>
                <a:spLocks noChangeArrowheads="1"/>
              </p:cNvSpPr>
              <p:nvPr/>
            </p:nvSpPr>
            <p:spPr bwMode="auto">
              <a:xfrm>
                <a:off x="3194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90" name="Rectangle 110"/>
              <p:cNvSpPr>
                <a:spLocks noChangeArrowheads="1"/>
              </p:cNvSpPr>
              <p:nvPr/>
            </p:nvSpPr>
            <p:spPr bwMode="auto">
              <a:xfrm>
                <a:off x="3280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91" name="Rectangle 111"/>
              <p:cNvSpPr>
                <a:spLocks noChangeArrowheads="1"/>
              </p:cNvSpPr>
              <p:nvPr/>
            </p:nvSpPr>
            <p:spPr bwMode="auto">
              <a:xfrm>
                <a:off x="3366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92" name="Rectangle 112"/>
              <p:cNvSpPr>
                <a:spLocks noChangeArrowheads="1"/>
              </p:cNvSpPr>
              <p:nvPr/>
            </p:nvSpPr>
            <p:spPr bwMode="auto">
              <a:xfrm>
                <a:off x="3452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93" name="Rectangle 113"/>
              <p:cNvSpPr>
                <a:spLocks noChangeArrowheads="1"/>
              </p:cNvSpPr>
              <p:nvPr/>
            </p:nvSpPr>
            <p:spPr bwMode="auto">
              <a:xfrm>
                <a:off x="3539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94" name="Rectangle 114"/>
              <p:cNvSpPr>
                <a:spLocks noChangeArrowheads="1"/>
              </p:cNvSpPr>
              <p:nvPr/>
            </p:nvSpPr>
            <p:spPr bwMode="auto">
              <a:xfrm>
                <a:off x="3625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95" name="Rectangle 115"/>
              <p:cNvSpPr>
                <a:spLocks noChangeArrowheads="1"/>
              </p:cNvSpPr>
              <p:nvPr/>
            </p:nvSpPr>
            <p:spPr bwMode="auto">
              <a:xfrm>
                <a:off x="3711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96" name="Rectangle 116"/>
              <p:cNvSpPr>
                <a:spLocks noChangeArrowheads="1"/>
              </p:cNvSpPr>
              <p:nvPr/>
            </p:nvSpPr>
            <p:spPr bwMode="auto">
              <a:xfrm>
                <a:off x="3797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97" name="Rectangle 117"/>
              <p:cNvSpPr>
                <a:spLocks noChangeArrowheads="1"/>
              </p:cNvSpPr>
              <p:nvPr/>
            </p:nvSpPr>
            <p:spPr bwMode="auto">
              <a:xfrm>
                <a:off x="3884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98" name="Rectangle 118"/>
              <p:cNvSpPr>
                <a:spLocks noChangeArrowheads="1"/>
              </p:cNvSpPr>
              <p:nvPr/>
            </p:nvSpPr>
            <p:spPr bwMode="auto">
              <a:xfrm>
                <a:off x="3970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99" name="Rectangle 119"/>
              <p:cNvSpPr>
                <a:spLocks noChangeArrowheads="1"/>
              </p:cNvSpPr>
              <p:nvPr/>
            </p:nvSpPr>
            <p:spPr bwMode="auto">
              <a:xfrm>
                <a:off x="4056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00" name="Rectangle 120"/>
              <p:cNvSpPr>
                <a:spLocks noChangeArrowheads="1"/>
              </p:cNvSpPr>
              <p:nvPr/>
            </p:nvSpPr>
            <p:spPr bwMode="auto">
              <a:xfrm>
                <a:off x="4142" y="4232"/>
                <a:ext cx="44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01" name="Rectangle 121"/>
              <p:cNvSpPr>
                <a:spLocks noChangeArrowheads="1"/>
              </p:cNvSpPr>
              <p:nvPr/>
            </p:nvSpPr>
            <p:spPr bwMode="auto">
              <a:xfrm>
                <a:off x="4229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02" name="Rectangle 122"/>
              <p:cNvSpPr>
                <a:spLocks noChangeArrowheads="1"/>
              </p:cNvSpPr>
              <p:nvPr/>
            </p:nvSpPr>
            <p:spPr bwMode="auto">
              <a:xfrm>
                <a:off x="4315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03" name="Rectangle 123"/>
              <p:cNvSpPr>
                <a:spLocks noChangeArrowheads="1"/>
              </p:cNvSpPr>
              <p:nvPr/>
            </p:nvSpPr>
            <p:spPr bwMode="auto">
              <a:xfrm>
                <a:off x="4401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04" name="Rectangle 124"/>
              <p:cNvSpPr>
                <a:spLocks noChangeArrowheads="1"/>
              </p:cNvSpPr>
              <p:nvPr/>
            </p:nvSpPr>
            <p:spPr bwMode="auto">
              <a:xfrm>
                <a:off x="4487" y="4232"/>
                <a:ext cx="44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05" name="Rectangle 125"/>
              <p:cNvSpPr>
                <a:spLocks noChangeArrowheads="1"/>
              </p:cNvSpPr>
              <p:nvPr/>
            </p:nvSpPr>
            <p:spPr bwMode="auto">
              <a:xfrm>
                <a:off x="4574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06" name="Rectangle 126"/>
              <p:cNvSpPr>
                <a:spLocks noChangeArrowheads="1"/>
              </p:cNvSpPr>
              <p:nvPr/>
            </p:nvSpPr>
            <p:spPr bwMode="auto">
              <a:xfrm>
                <a:off x="4660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07" name="Rectangle 127"/>
              <p:cNvSpPr>
                <a:spLocks noChangeArrowheads="1"/>
              </p:cNvSpPr>
              <p:nvPr/>
            </p:nvSpPr>
            <p:spPr bwMode="auto">
              <a:xfrm>
                <a:off x="4746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08" name="Rectangle 128"/>
              <p:cNvSpPr>
                <a:spLocks noChangeArrowheads="1"/>
              </p:cNvSpPr>
              <p:nvPr/>
            </p:nvSpPr>
            <p:spPr bwMode="auto">
              <a:xfrm>
                <a:off x="4832" y="4232"/>
                <a:ext cx="44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09" name="Rectangle 129"/>
              <p:cNvSpPr>
                <a:spLocks noChangeArrowheads="1"/>
              </p:cNvSpPr>
              <p:nvPr/>
            </p:nvSpPr>
            <p:spPr bwMode="auto">
              <a:xfrm>
                <a:off x="4919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10" name="Rectangle 130"/>
              <p:cNvSpPr>
                <a:spLocks noChangeArrowheads="1"/>
              </p:cNvSpPr>
              <p:nvPr/>
            </p:nvSpPr>
            <p:spPr bwMode="auto">
              <a:xfrm>
                <a:off x="5005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11" name="Rectangle 131"/>
              <p:cNvSpPr>
                <a:spLocks noChangeArrowheads="1"/>
              </p:cNvSpPr>
              <p:nvPr/>
            </p:nvSpPr>
            <p:spPr bwMode="auto">
              <a:xfrm>
                <a:off x="5091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12" name="Rectangle 132"/>
              <p:cNvSpPr>
                <a:spLocks noChangeArrowheads="1"/>
              </p:cNvSpPr>
              <p:nvPr/>
            </p:nvSpPr>
            <p:spPr bwMode="auto">
              <a:xfrm>
                <a:off x="5178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13" name="Rectangle 133"/>
              <p:cNvSpPr>
                <a:spLocks noChangeArrowheads="1"/>
              </p:cNvSpPr>
              <p:nvPr/>
            </p:nvSpPr>
            <p:spPr bwMode="auto">
              <a:xfrm>
                <a:off x="5264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14" name="Rectangle 134"/>
              <p:cNvSpPr>
                <a:spLocks noChangeArrowheads="1"/>
              </p:cNvSpPr>
              <p:nvPr/>
            </p:nvSpPr>
            <p:spPr bwMode="auto">
              <a:xfrm>
                <a:off x="5350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15" name="Rectangle 135"/>
              <p:cNvSpPr>
                <a:spLocks noChangeArrowheads="1"/>
              </p:cNvSpPr>
              <p:nvPr/>
            </p:nvSpPr>
            <p:spPr bwMode="auto">
              <a:xfrm>
                <a:off x="5436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16" name="Rectangle 136"/>
              <p:cNvSpPr>
                <a:spLocks noChangeArrowheads="1"/>
              </p:cNvSpPr>
              <p:nvPr/>
            </p:nvSpPr>
            <p:spPr bwMode="auto">
              <a:xfrm>
                <a:off x="5523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17" name="Rectangle 137"/>
              <p:cNvSpPr>
                <a:spLocks noChangeArrowheads="1"/>
              </p:cNvSpPr>
              <p:nvPr/>
            </p:nvSpPr>
            <p:spPr bwMode="auto">
              <a:xfrm>
                <a:off x="5609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18" name="Rectangle 138"/>
              <p:cNvSpPr>
                <a:spLocks noChangeArrowheads="1"/>
              </p:cNvSpPr>
              <p:nvPr/>
            </p:nvSpPr>
            <p:spPr bwMode="auto">
              <a:xfrm>
                <a:off x="5695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19" name="Rectangle 139"/>
              <p:cNvSpPr>
                <a:spLocks noChangeArrowheads="1"/>
              </p:cNvSpPr>
              <p:nvPr/>
            </p:nvSpPr>
            <p:spPr bwMode="auto">
              <a:xfrm>
                <a:off x="2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0" name="Rectangle 140"/>
              <p:cNvSpPr>
                <a:spLocks noChangeArrowheads="1"/>
              </p:cNvSpPr>
              <p:nvPr/>
            </p:nvSpPr>
            <p:spPr bwMode="auto">
              <a:xfrm>
                <a:off x="88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1" name="Rectangle 141"/>
              <p:cNvSpPr>
                <a:spLocks noChangeArrowheads="1"/>
              </p:cNvSpPr>
              <p:nvPr/>
            </p:nvSpPr>
            <p:spPr bwMode="auto">
              <a:xfrm>
                <a:off x="174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2" name="Rectangle 142"/>
              <p:cNvSpPr>
                <a:spLocks noChangeArrowheads="1"/>
              </p:cNvSpPr>
              <p:nvPr/>
            </p:nvSpPr>
            <p:spPr bwMode="auto">
              <a:xfrm>
                <a:off x="261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3" name="Rectangle 143"/>
              <p:cNvSpPr>
                <a:spLocks noChangeArrowheads="1"/>
              </p:cNvSpPr>
              <p:nvPr/>
            </p:nvSpPr>
            <p:spPr bwMode="auto">
              <a:xfrm>
                <a:off x="347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4" name="Rectangle 144"/>
              <p:cNvSpPr>
                <a:spLocks noChangeArrowheads="1"/>
              </p:cNvSpPr>
              <p:nvPr/>
            </p:nvSpPr>
            <p:spPr bwMode="auto">
              <a:xfrm>
                <a:off x="433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5" name="Rectangle 145"/>
              <p:cNvSpPr>
                <a:spLocks noChangeArrowheads="1"/>
              </p:cNvSpPr>
              <p:nvPr/>
            </p:nvSpPr>
            <p:spPr bwMode="auto">
              <a:xfrm>
                <a:off x="519" y="49"/>
                <a:ext cx="44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6" name="Rectangle 146"/>
              <p:cNvSpPr>
                <a:spLocks noChangeArrowheads="1"/>
              </p:cNvSpPr>
              <p:nvPr/>
            </p:nvSpPr>
            <p:spPr bwMode="auto">
              <a:xfrm>
                <a:off x="606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7" name="Rectangle 147"/>
              <p:cNvSpPr>
                <a:spLocks noChangeArrowheads="1"/>
              </p:cNvSpPr>
              <p:nvPr/>
            </p:nvSpPr>
            <p:spPr bwMode="auto">
              <a:xfrm>
                <a:off x="692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8" name="Rectangle 148"/>
              <p:cNvSpPr>
                <a:spLocks noChangeArrowheads="1"/>
              </p:cNvSpPr>
              <p:nvPr/>
            </p:nvSpPr>
            <p:spPr bwMode="auto">
              <a:xfrm>
                <a:off x="778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9" name="Rectangle 149"/>
              <p:cNvSpPr>
                <a:spLocks noChangeArrowheads="1"/>
              </p:cNvSpPr>
              <p:nvPr/>
            </p:nvSpPr>
            <p:spPr bwMode="auto">
              <a:xfrm>
                <a:off x="864" y="49"/>
                <a:ext cx="44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0" name="Rectangle 150"/>
              <p:cNvSpPr>
                <a:spLocks noChangeArrowheads="1"/>
              </p:cNvSpPr>
              <p:nvPr/>
            </p:nvSpPr>
            <p:spPr bwMode="auto">
              <a:xfrm>
                <a:off x="951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1" name="Rectangle 151"/>
              <p:cNvSpPr>
                <a:spLocks noChangeArrowheads="1"/>
              </p:cNvSpPr>
              <p:nvPr/>
            </p:nvSpPr>
            <p:spPr bwMode="auto">
              <a:xfrm>
                <a:off x="1037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2" name="Rectangle 152"/>
              <p:cNvSpPr>
                <a:spLocks noChangeArrowheads="1"/>
              </p:cNvSpPr>
              <p:nvPr/>
            </p:nvSpPr>
            <p:spPr bwMode="auto">
              <a:xfrm>
                <a:off x="1123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3" name="Rectangle 153"/>
              <p:cNvSpPr>
                <a:spLocks noChangeArrowheads="1"/>
              </p:cNvSpPr>
              <p:nvPr/>
            </p:nvSpPr>
            <p:spPr bwMode="auto">
              <a:xfrm>
                <a:off x="1209" y="49"/>
                <a:ext cx="44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4" name="Rectangle 154"/>
              <p:cNvSpPr>
                <a:spLocks noChangeArrowheads="1"/>
              </p:cNvSpPr>
              <p:nvPr/>
            </p:nvSpPr>
            <p:spPr bwMode="auto">
              <a:xfrm>
                <a:off x="1296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5" name="Rectangle 155"/>
              <p:cNvSpPr>
                <a:spLocks noChangeArrowheads="1"/>
              </p:cNvSpPr>
              <p:nvPr/>
            </p:nvSpPr>
            <p:spPr bwMode="auto">
              <a:xfrm>
                <a:off x="1382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6" name="Rectangle 156"/>
              <p:cNvSpPr>
                <a:spLocks noChangeArrowheads="1"/>
              </p:cNvSpPr>
              <p:nvPr/>
            </p:nvSpPr>
            <p:spPr bwMode="auto">
              <a:xfrm>
                <a:off x="1468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7" name="Rectangle 157"/>
              <p:cNvSpPr>
                <a:spLocks noChangeArrowheads="1"/>
              </p:cNvSpPr>
              <p:nvPr/>
            </p:nvSpPr>
            <p:spPr bwMode="auto">
              <a:xfrm>
                <a:off x="1555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8" name="Rectangle 158"/>
              <p:cNvSpPr>
                <a:spLocks noChangeArrowheads="1"/>
              </p:cNvSpPr>
              <p:nvPr/>
            </p:nvSpPr>
            <p:spPr bwMode="auto">
              <a:xfrm>
                <a:off x="1641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9" name="Rectangle 159"/>
              <p:cNvSpPr>
                <a:spLocks noChangeArrowheads="1"/>
              </p:cNvSpPr>
              <p:nvPr/>
            </p:nvSpPr>
            <p:spPr bwMode="auto">
              <a:xfrm>
                <a:off x="1727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40" name="Rectangle 160"/>
              <p:cNvSpPr>
                <a:spLocks noChangeArrowheads="1"/>
              </p:cNvSpPr>
              <p:nvPr/>
            </p:nvSpPr>
            <p:spPr bwMode="auto">
              <a:xfrm>
                <a:off x="1813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41" name="Rectangle 161"/>
              <p:cNvSpPr>
                <a:spLocks noChangeArrowheads="1"/>
              </p:cNvSpPr>
              <p:nvPr/>
            </p:nvSpPr>
            <p:spPr bwMode="auto">
              <a:xfrm>
                <a:off x="1900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42" name="Rectangle 162"/>
              <p:cNvSpPr>
                <a:spLocks noChangeArrowheads="1"/>
              </p:cNvSpPr>
              <p:nvPr/>
            </p:nvSpPr>
            <p:spPr bwMode="auto">
              <a:xfrm>
                <a:off x="1986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43" name="Rectangle 163"/>
              <p:cNvSpPr>
                <a:spLocks noChangeArrowheads="1"/>
              </p:cNvSpPr>
              <p:nvPr/>
            </p:nvSpPr>
            <p:spPr bwMode="auto">
              <a:xfrm>
                <a:off x="2072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44" name="Rectangle 164"/>
              <p:cNvSpPr>
                <a:spLocks noChangeArrowheads="1"/>
              </p:cNvSpPr>
              <p:nvPr/>
            </p:nvSpPr>
            <p:spPr bwMode="auto">
              <a:xfrm>
                <a:off x="2158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45" name="Rectangle 165"/>
              <p:cNvSpPr>
                <a:spLocks noChangeArrowheads="1"/>
              </p:cNvSpPr>
              <p:nvPr/>
            </p:nvSpPr>
            <p:spPr bwMode="auto">
              <a:xfrm>
                <a:off x="2245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46" name="Rectangle 166"/>
              <p:cNvSpPr>
                <a:spLocks noChangeArrowheads="1"/>
              </p:cNvSpPr>
              <p:nvPr/>
            </p:nvSpPr>
            <p:spPr bwMode="auto">
              <a:xfrm>
                <a:off x="2331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47" name="Rectangle 167"/>
              <p:cNvSpPr>
                <a:spLocks noChangeArrowheads="1"/>
              </p:cNvSpPr>
              <p:nvPr/>
            </p:nvSpPr>
            <p:spPr bwMode="auto">
              <a:xfrm>
                <a:off x="2417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48" name="Rectangle 168"/>
              <p:cNvSpPr>
                <a:spLocks noChangeArrowheads="1"/>
              </p:cNvSpPr>
              <p:nvPr/>
            </p:nvSpPr>
            <p:spPr bwMode="auto">
              <a:xfrm>
                <a:off x="2503" y="49"/>
                <a:ext cx="44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49" name="Rectangle 169"/>
              <p:cNvSpPr>
                <a:spLocks noChangeArrowheads="1"/>
              </p:cNvSpPr>
              <p:nvPr/>
            </p:nvSpPr>
            <p:spPr bwMode="auto">
              <a:xfrm>
                <a:off x="2590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50" name="Rectangle 170"/>
              <p:cNvSpPr>
                <a:spLocks noChangeArrowheads="1"/>
              </p:cNvSpPr>
              <p:nvPr/>
            </p:nvSpPr>
            <p:spPr bwMode="auto">
              <a:xfrm>
                <a:off x="2676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51" name="Rectangle 171"/>
              <p:cNvSpPr>
                <a:spLocks noChangeArrowheads="1"/>
              </p:cNvSpPr>
              <p:nvPr/>
            </p:nvSpPr>
            <p:spPr bwMode="auto">
              <a:xfrm>
                <a:off x="2762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52" name="Rectangle 172"/>
              <p:cNvSpPr>
                <a:spLocks noChangeArrowheads="1"/>
              </p:cNvSpPr>
              <p:nvPr/>
            </p:nvSpPr>
            <p:spPr bwMode="auto">
              <a:xfrm>
                <a:off x="2848" y="49"/>
                <a:ext cx="44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53" name="Rectangle 173"/>
              <p:cNvSpPr>
                <a:spLocks noChangeArrowheads="1"/>
              </p:cNvSpPr>
              <p:nvPr/>
            </p:nvSpPr>
            <p:spPr bwMode="auto">
              <a:xfrm>
                <a:off x="2935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54" name="Rectangle 174"/>
              <p:cNvSpPr>
                <a:spLocks noChangeArrowheads="1"/>
              </p:cNvSpPr>
              <p:nvPr/>
            </p:nvSpPr>
            <p:spPr bwMode="auto">
              <a:xfrm>
                <a:off x="3021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55" name="Rectangle 175"/>
              <p:cNvSpPr>
                <a:spLocks noChangeArrowheads="1"/>
              </p:cNvSpPr>
              <p:nvPr/>
            </p:nvSpPr>
            <p:spPr bwMode="auto">
              <a:xfrm>
                <a:off x="3107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56" name="Rectangle 176"/>
              <p:cNvSpPr>
                <a:spLocks noChangeArrowheads="1"/>
              </p:cNvSpPr>
              <p:nvPr/>
            </p:nvSpPr>
            <p:spPr bwMode="auto">
              <a:xfrm>
                <a:off x="3194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57" name="Rectangle 177"/>
              <p:cNvSpPr>
                <a:spLocks noChangeArrowheads="1"/>
              </p:cNvSpPr>
              <p:nvPr/>
            </p:nvSpPr>
            <p:spPr bwMode="auto">
              <a:xfrm>
                <a:off x="3280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58" name="Rectangle 178"/>
              <p:cNvSpPr>
                <a:spLocks noChangeArrowheads="1"/>
              </p:cNvSpPr>
              <p:nvPr/>
            </p:nvSpPr>
            <p:spPr bwMode="auto">
              <a:xfrm>
                <a:off x="3366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59" name="Rectangle 179"/>
              <p:cNvSpPr>
                <a:spLocks noChangeArrowheads="1"/>
              </p:cNvSpPr>
              <p:nvPr/>
            </p:nvSpPr>
            <p:spPr bwMode="auto">
              <a:xfrm>
                <a:off x="3452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60" name="Rectangle 180"/>
              <p:cNvSpPr>
                <a:spLocks noChangeArrowheads="1"/>
              </p:cNvSpPr>
              <p:nvPr/>
            </p:nvSpPr>
            <p:spPr bwMode="auto">
              <a:xfrm>
                <a:off x="3539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61" name="Rectangle 181"/>
              <p:cNvSpPr>
                <a:spLocks noChangeArrowheads="1"/>
              </p:cNvSpPr>
              <p:nvPr/>
            </p:nvSpPr>
            <p:spPr bwMode="auto">
              <a:xfrm>
                <a:off x="3625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62" name="Rectangle 182"/>
              <p:cNvSpPr>
                <a:spLocks noChangeArrowheads="1"/>
              </p:cNvSpPr>
              <p:nvPr/>
            </p:nvSpPr>
            <p:spPr bwMode="auto">
              <a:xfrm>
                <a:off x="3711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63" name="Rectangle 183"/>
              <p:cNvSpPr>
                <a:spLocks noChangeArrowheads="1"/>
              </p:cNvSpPr>
              <p:nvPr/>
            </p:nvSpPr>
            <p:spPr bwMode="auto">
              <a:xfrm>
                <a:off x="3797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64" name="Rectangle 184"/>
              <p:cNvSpPr>
                <a:spLocks noChangeArrowheads="1"/>
              </p:cNvSpPr>
              <p:nvPr/>
            </p:nvSpPr>
            <p:spPr bwMode="auto">
              <a:xfrm>
                <a:off x="3884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65" name="Rectangle 185"/>
              <p:cNvSpPr>
                <a:spLocks noChangeArrowheads="1"/>
              </p:cNvSpPr>
              <p:nvPr/>
            </p:nvSpPr>
            <p:spPr bwMode="auto">
              <a:xfrm>
                <a:off x="3970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66" name="Rectangle 186"/>
              <p:cNvSpPr>
                <a:spLocks noChangeArrowheads="1"/>
              </p:cNvSpPr>
              <p:nvPr/>
            </p:nvSpPr>
            <p:spPr bwMode="auto">
              <a:xfrm>
                <a:off x="4056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67" name="Rectangle 187"/>
              <p:cNvSpPr>
                <a:spLocks noChangeArrowheads="1"/>
              </p:cNvSpPr>
              <p:nvPr/>
            </p:nvSpPr>
            <p:spPr bwMode="auto">
              <a:xfrm>
                <a:off x="4142" y="49"/>
                <a:ext cx="44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68" name="Rectangle 188"/>
              <p:cNvSpPr>
                <a:spLocks noChangeArrowheads="1"/>
              </p:cNvSpPr>
              <p:nvPr/>
            </p:nvSpPr>
            <p:spPr bwMode="auto">
              <a:xfrm>
                <a:off x="4229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69" name="Rectangle 189"/>
              <p:cNvSpPr>
                <a:spLocks noChangeArrowheads="1"/>
              </p:cNvSpPr>
              <p:nvPr/>
            </p:nvSpPr>
            <p:spPr bwMode="auto">
              <a:xfrm>
                <a:off x="4315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70" name="Rectangle 190"/>
              <p:cNvSpPr>
                <a:spLocks noChangeArrowheads="1"/>
              </p:cNvSpPr>
              <p:nvPr/>
            </p:nvSpPr>
            <p:spPr bwMode="auto">
              <a:xfrm>
                <a:off x="4401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71" name="Rectangle 191"/>
              <p:cNvSpPr>
                <a:spLocks noChangeArrowheads="1"/>
              </p:cNvSpPr>
              <p:nvPr/>
            </p:nvSpPr>
            <p:spPr bwMode="auto">
              <a:xfrm>
                <a:off x="4487" y="49"/>
                <a:ext cx="44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72" name="Rectangle 192"/>
              <p:cNvSpPr>
                <a:spLocks noChangeArrowheads="1"/>
              </p:cNvSpPr>
              <p:nvPr/>
            </p:nvSpPr>
            <p:spPr bwMode="auto">
              <a:xfrm>
                <a:off x="4574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73" name="Rectangle 193"/>
              <p:cNvSpPr>
                <a:spLocks noChangeArrowheads="1"/>
              </p:cNvSpPr>
              <p:nvPr/>
            </p:nvSpPr>
            <p:spPr bwMode="auto">
              <a:xfrm>
                <a:off x="4660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74" name="Rectangle 194"/>
              <p:cNvSpPr>
                <a:spLocks noChangeArrowheads="1"/>
              </p:cNvSpPr>
              <p:nvPr/>
            </p:nvSpPr>
            <p:spPr bwMode="auto">
              <a:xfrm>
                <a:off x="4746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75" name="Rectangle 195"/>
              <p:cNvSpPr>
                <a:spLocks noChangeArrowheads="1"/>
              </p:cNvSpPr>
              <p:nvPr/>
            </p:nvSpPr>
            <p:spPr bwMode="auto">
              <a:xfrm>
                <a:off x="4832" y="49"/>
                <a:ext cx="44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76" name="Rectangle 196"/>
              <p:cNvSpPr>
                <a:spLocks noChangeArrowheads="1"/>
              </p:cNvSpPr>
              <p:nvPr/>
            </p:nvSpPr>
            <p:spPr bwMode="auto">
              <a:xfrm>
                <a:off x="4919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77" name="Rectangle 197"/>
              <p:cNvSpPr>
                <a:spLocks noChangeArrowheads="1"/>
              </p:cNvSpPr>
              <p:nvPr/>
            </p:nvSpPr>
            <p:spPr bwMode="auto">
              <a:xfrm>
                <a:off x="5005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78" name="Rectangle 198"/>
              <p:cNvSpPr>
                <a:spLocks noChangeArrowheads="1"/>
              </p:cNvSpPr>
              <p:nvPr/>
            </p:nvSpPr>
            <p:spPr bwMode="auto">
              <a:xfrm>
                <a:off x="5091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79" name="Rectangle 199"/>
              <p:cNvSpPr>
                <a:spLocks noChangeArrowheads="1"/>
              </p:cNvSpPr>
              <p:nvPr/>
            </p:nvSpPr>
            <p:spPr bwMode="auto">
              <a:xfrm>
                <a:off x="5178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80" name="Rectangle 200"/>
              <p:cNvSpPr>
                <a:spLocks noChangeArrowheads="1"/>
              </p:cNvSpPr>
              <p:nvPr/>
            </p:nvSpPr>
            <p:spPr bwMode="auto">
              <a:xfrm>
                <a:off x="5264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81" name="Rectangle 201"/>
              <p:cNvSpPr>
                <a:spLocks noChangeArrowheads="1"/>
              </p:cNvSpPr>
              <p:nvPr/>
            </p:nvSpPr>
            <p:spPr bwMode="auto">
              <a:xfrm>
                <a:off x="5350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82" name="Rectangle 202"/>
              <p:cNvSpPr>
                <a:spLocks noChangeArrowheads="1"/>
              </p:cNvSpPr>
              <p:nvPr/>
            </p:nvSpPr>
            <p:spPr bwMode="auto">
              <a:xfrm>
                <a:off x="5436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83" name="Rectangle 203"/>
              <p:cNvSpPr>
                <a:spLocks noChangeArrowheads="1"/>
              </p:cNvSpPr>
              <p:nvPr/>
            </p:nvSpPr>
            <p:spPr bwMode="auto">
              <a:xfrm>
                <a:off x="5523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84" name="Rectangle 204"/>
              <p:cNvSpPr>
                <a:spLocks noChangeArrowheads="1"/>
              </p:cNvSpPr>
              <p:nvPr/>
            </p:nvSpPr>
            <p:spPr bwMode="auto">
              <a:xfrm>
                <a:off x="5609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85" name="Rectangle 205"/>
              <p:cNvSpPr>
                <a:spLocks noChangeArrowheads="1"/>
              </p:cNvSpPr>
              <p:nvPr/>
            </p:nvSpPr>
            <p:spPr bwMode="auto">
              <a:xfrm>
                <a:off x="5695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46286" name="Picture 206" descr="C:\Mijn documenten\erasmus_mc\logo_wmf_zwart\E_ZW_ENG.WMF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" y="36"/>
              <a:ext cx="2126" cy="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6148" name="Group 6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46147" name="Picture 67" descr="C:\Mijn documenten\erasmus_mc\logo_ondergronden\l_eng_dbl.pcx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008" name="Rectangle 952"/>
            <p:cNvSpPr>
              <a:spLocks noChangeArrowheads="1"/>
            </p:cNvSpPr>
            <p:nvPr userDrawn="1"/>
          </p:nvSpPr>
          <p:spPr bwMode="hidden">
            <a:xfrm>
              <a:off x="2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09" name="Rectangle 953"/>
            <p:cNvSpPr>
              <a:spLocks noChangeArrowheads="1"/>
            </p:cNvSpPr>
            <p:nvPr userDrawn="1"/>
          </p:nvSpPr>
          <p:spPr bwMode="hidden">
            <a:xfrm>
              <a:off x="88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10" name="Rectangle 954"/>
            <p:cNvSpPr>
              <a:spLocks noChangeArrowheads="1"/>
            </p:cNvSpPr>
            <p:nvPr userDrawn="1"/>
          </p:nvSpPr>
          <p:spPr bwMode="hidden">
            <a:xfrm>
              <a:off x="174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11" name="Rectangle 955"/>
            <p:cNvSpPr>
              <a:spLocks noChangeArrowheads="1"/>
            </p:cNvSpPr>
            <p:nvPr userDrawn="1"/>
          </p:nvSpPr>
          <p:spPr bwMode="hidden">
            <a:xfrm>
              <a:off x="261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12" name="Rectangle 956"/>
            <p:cNvSpPr>
              <a:spLocks noChangeArrowheads="1"/>
            </p:cNvSpPr>
            <p:nvPr userDrawn="1"/>
          </p:nvSpPr>
          <p:spPr bwMode="hidden">
            <a:xfrm>
              <a:off x="347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13" name="Rectangle 957"/>
            <p:cNvSpPr>
              <a:spLocks noChangeArrowheads="1"/>
            </p:cNvSpPr>
            <p:nvPr userDrawn="1"/>
          </p:nvSpPr>
          <p:spPr bwMode="hidden">
            <a:xfrm>
              <a:off x="433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14" name="Rectangle 958"/>
            <p:cNvSpPr>
              <a:spLocks noChangeArrowheads="1"/>
            </p:cNvSpPr>
            <p:nvPr userDrawn="1"/>
          </p:nvSpPr>
          <p:spPr bwMode="hidden">
            <a:xfrm>
              <a:off x="519" y="4232"/>
              <a:ext cx="44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15" name="Rectangle 959"/>
            <p:cNvSpPr>
              <a:spLocks noChangeArrowheads="1"/>
            </p:cNvSpPr>
            <p:nvPr userDrawn="1"/>
          </p:nvSpPr>
          <p:spPr bwMode="hidden">
            <a:xfrm>
              <a:off x="606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16" name="Rectangle 960"/>
            <p:cNvSpPr>
              <a:spLocks noChangeArrowheads="1"/>
            </p:cNvSpPr>
            <p:nvPr userDrawn="1"/>
          </p:nvSpPr>
          <p:spPr bwMode="hidden">
            <a:xfrm>
              <a:off x="692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17" name="Rectangle 961"/>
            <p:cNvSpPr>
              <a:spLocks noChangeArrowheads="1"/>
            </p:cNvSpPr>
            <p:nvPr userDrawn="1"/>
          </p:nvSpPr>
          <p:spPr bwMode="hidden">
            <a:xfrm>
              <a:off x="778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18" name="Rectangle 962"/>
            <p:cNvSpPr>
              <a:spLocks noChangeArrowheads="1"/>
            </p:cNvSpPr>
            <p:nvPr userDrawn="1"/>
          </p:nvSpPr>
          <p:spPr bwMode="hidden">
            <a:xfrm>
              <a:off x="864" y="4232"/>
              <a:ext cx="44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19" name="Rectangle 963"/>
            <p:cNvSpPr>
              <a:spLocks noChangeArrowheads="1"/>
            </p:cNvSpPr>
            <p:nvPr userDrawn="1"/>
          </p:nvSpPr>
          <p:spPr bwMode="hidden">
            <a:xfrm>
              <a:off x="951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20" name="Rectangle 964"/>
            <p:cNvSpPr>
              <a:spLocks noChangeArrowheads="1"/>
            </p:cNvSpPr>
            <p:nvPr userDrawn="1"/>
          </p:nvSpPr>
          <p:spPr bwMode="hidden">
            <a:xfrm>
              <a:off x="1037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21" name="Rectangle 965"/>
            <p:cNvSpPr>
              <a:spLocks noChangeArrowheads="1"/>
            </p:cNvSpPr>
            <p:nvPr userDrawn="1"/>
          </p:nvSpPr>
          <p:spPr bwMode="hidden">
            <a:xfrm>
              <a:off x="1123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22" name="Rectangle 966"/>
            <p:cNvSpPr>
              <a:spLocks noChangeArrowheads="1"/>
            </p:cNvSpPr>
            <p:nvPr userDrawn="1"/>
          </p:nvSpPr>
          <p:spPr bwMode="hidden">
            <a:xfrm>
              <a:off x="1209" y="4232"/>
              <a:ext cx="44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23" name="Rectangle 967"/>
            <p:cNvSpPr>
              <a:spLocks noChangeArrowheads="1"/>
            </p:cNvSpPr>
            <p:nvPr userDrawn="1"/>
          </p:nvSpPr>
          <p:spPr bwMode="hidden">
            <a:xfrm>
              <a:off x="1296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24" name="Rectangle 968"/>
            <p:cNvSpPr>
              <a:spLocks noChangeArrowheads="1"/>
            </p:cNvSpPr>
            <p:nvPr userDrawn="1"/>
          </p:nvSpPr>
          <p:spPr bwMode="hidden">
            <a:xfrm>
              <a:off x="1382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25" name="Rectangle 969"/>
            <p:cNvSpPr>
              <a:spLocks noChangeArrowheads="1"/>
            </p:cNvSpPr>
            <p:nvPr userDrawn="1"/>
          </p:nvSpPr>
          <p:spPr bwMode="hidden">
            <a:xfrm>
              <a:off x="1468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26" name="Rectangle 970"/>
            <p:cNvSpPr>
              <a:spLocks noChangeArrowheads="1"/>
            </p:cNvSpPr>
            <p:nvPr userDrawn="1"/>
          </p:nvSpPr>
          <p:spPr bwMode="hidden">
            <a:xfrm>
              <a:off x="1555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27" name="Rectangle 971"/>
            <p:cNvSpPr>
              <a:spLocks noChangeArrowheads="1"/>
            </p:cNvSpPr>
            <p:nvPr userDrawn="1"/>
          </p:nvSpPr>
          <p:spPr bwMode="hidden">
            <a:xfrm>
              <a:off x="1641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28" name="Rectangle 972"/>
            <p:cNvSpPr>
              <a:spLocks noChangeArrowheads="1"/>
            </p:cNvSpPr>
            <p:nvPr userDrawn="1"/>
          </p:nvSpPr>
          <p:spPr bwMode="hidden">
            <a:xfrm>
              <a:off x="1727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29" name="Rectangle 973"/>
            <p:cNvSpPr>
              <a:spLocks noChangeArrowheads="1"/>
            </p:cNvSpPr>
            <p:nvPr userDrawn="1"/>
          </p:nvSpPr>
          <p:spPr bwMode="hidden">
            <a:xfrm>
              <a:off x="1813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30" name="Rectangle 974"/>
            <p:cNvSpPr>
              <a:spLocks noChangeArrowheads="1"/>
            </p:cNvSpPr>
            <p:nvPr userDrawn="1"/>
          </p:nvSpPr>
          <p:spPr bwMode="hidden">
            <a:xfrm>
              <a:off x="1900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31" name="Rectangle 975"/>
            <p:cNvSpPr>
              <a:spLocks noChangeArrowheads="1"/>
            </p:cNvSpPr>
            <p:nvPr userDrawn="1"/>
          </p:nvSpPr>
          <p:spPr bwMode="hidden">
            <a:xfrm>
              <a:off x="1986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32" name="Rectangle 976"/>
            <p:cNvSpPr>
              <a:spLocks noChangeArrowheads="1"/>
            </p:cNvSpPr>
            <p:nvPr userDrawn="1"/>
          </p:nvSpPr>
          <p:spPr bwMode="hidden">
            <a:xfrm>
              <a:off x="2072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33" name="Rectangle 977"/>
            <p:cNvSpPr>
              <a:spLocks noChangeArrowheads="1"/>
            </p:cNvSpPr>
            <p:nvPr userDrawn="1"/>
          </p:nvSpPr>
          <p:spPr bwMode="hidden">
            <a:xfrm>
              <a:off x="2158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34" name="Rectangle 978"/>
            <p:cNvSpPr>
              <a:spLocks noChangeArrowheads="1"/>
            </p:cNvSpPr>
            <p:nvPr userDrawn="1"/>
          </p:nvSpPr>
          <p:spPr bwMode="hidden">
            <a:xfrm>
              <a:off x="2245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35" name="Rectangle 979"/>
            <p:cNvSpPr>
              <a:spLocks noChangeArrowheads="1"/>
            </p:cNvSpPr>
            <p:nvPr userDrawn="1"/>
          </p:nvSpPr>
          <p:spPr bwMode="hidden">
            <a:xfrm>
              <a:off x="2331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36" name="Rectangle 980"/>
            <p:cNvSpPr>
              <a:spLocks noChangeArrowheads="1"/>
            </p:cNvSpPr>
            <p:nvPr userDrawn="1"/>
          </p:nvSpPr>
          <p:spPr bwMode="hidden">
            <a:xfrm>
              <a:off x="2417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37" name="Rectangle 981"/>
            <p:cNvSpPr>
              <a:spLocks noChangeArrowheads="1"/>
            </p:cNvSpPr>
            <p:nvPr userDrawn="1"/>
          </p:nvSpPr>
          <p:spPr bwMode="hidden">
            <a:xfrm>
              <a:off x="2503" y="4232"/>
              <a:ext cx="44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38" name="Rectangle 982"/>
            <p:cNvSpPr>
              <a:spLocks noChangeArrowheads="1"/>
            </p:cNvSpPr>
            <p:nvPr userDrawn="1"/>
          </p:nvSpPr>
          <p:spPr bwMode="hidden">
            <a:xfrm>
              <a:off x="2590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39" name="Rectangle 983"/>
            <p:cNvSpPr>
              <a:spLocks noChangeArrowheads="1"/>
            </p:cNvSpPr>
            <p:nvPr userDrawn="1"/>
          </p:nvSpPr>
          <p:spPr bwMode="hidden">
            <a:xfrm>
              <a:off x="2676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0" name="Rectangle 984"/>
            <p:cNvSpPr>
              <a:spLocks noChangeArrowheads="1"/>
            </p:cNvSpPr>
            <p:nvPr userDrawn="1"/>
          </p:nvSpPr>
          <p:spPr bwMode="hidden">
            <a:xfrm>
              <a:off x="2762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1" name="Rectangle 985"/>
            <p:cNvSpPr>
              <a:spLocks noChangeArrowheads="1"/>
            </p:cNvSpPr>
            <p:nvPr userDrawn="1"/>
          </p:nvSpPr>
          <p:spPr bwMode="hidden">
            <a:xfrm>
              <a:off x="2848" y="4232"/>
              <a:ext cx="44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2" name="Rectangle 986"/>
            <p:cNvSpPr>
              <a:spLocks noChangeArrowheads="1"/>
            </p:cNvSpPr>
            <p:nvPr userDrawn="1"/>
          </p:nvSpPr>
          <p:spPr bwMode="hidden">
            <a:xfrm>
              <a:off x="2935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3" name="Rectangle 987"/>
            <p:cNvSpPr>
              <a:spLocks noChangeArrowheads="1"/>
            </p:cNvSpPr>
            <p:nvPr userDrawn="1"/>
          </p:nvSpPr>
          <p:spPr bwMode="hidden">
            <a:xfrm>
              <a:off x="3021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4" name="Rectangle 988"/>
            <p:cNvSpPr>
              <a:spLocks noChangeArrowheads="1"/>
            </p:cNvSpPr>
            <p:nvPr userDrawn="1"/>
          </p:nvSpPr>
          <p:spPr bwMode="hidden">
            <a:xfrm>
              <a:off x="3107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5" name="Rectangle 989"/>
            <p:cNvSpPr>
              <a:spLocks noChangeArrowheads="1"/>
            </p:cNvSpPr>
            <p:nvPr userDrawn="1"/>
          </p:nvSpPr>
          <p:spPr bwMode="hidden">
            <a:xfrm>
              <a:off x="3194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6" name="Rectangle 990"/>
            <p:cNvSpPr>
              <a:spLocks noChangeArrowheads="1"/>
            </p:cNvSpPr>
            <p:nvPr userDrawn="1"/>
          </p:nvSpPr>
          <p:spPr bwMode="hidden">
            <a:xfrm>
              <a:off x="3280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7" name="Rectangle 991"/>
            <p:cNvSpPr>
              <a:spLocks noChangeArrowheads="1"/>
            </p:cNvSpPr>
            <p:nvPr userDrawn="1"/>
          </p:nvSpPr>
          <p:spPr bwMode="hidden">
            <a:xfrm>
              <a:off x="3366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8" name="Rectangle 992"/>
            <p:cNvSpPr>
              <a:spLocks noChangeArrowheads="1"/>
            </p:cNvSpPr>
            <p:nvPr userDrawn="1"/>
          </p:nvSpPr>
          <p:spPr bwMode="hidden">
            <a:xfrm>
              <a:off x="3452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9" name="Rectangle 993"/>
            <p:cNvSpPr>
              <a:spLocks noChangeArrowheads="1"/>
            </p:cNvSpPr>
            <p:nvPr userDrawn="1"/>
          </p:nvSpPr>
          <p:spPr bwMode="hidden">
            <a:xfrm>
              <a:off x="3539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50" name="Rectangle 994"/>
            <p:cNvSpPr>
              <a:spLocks noChangeArrowheads="1"/>
            </p:cNvSpPr>
            <p:nvPr userDrawn="1"/>
          </p:nvSpPr>
          <p:spPr bwMode="hidden">
            <a:xfrm>
              <a:off x="3625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51" name="Rectangle 995"/>
            <p:cNvSpPr>
              <a:spLocks noChangeArrowheads="1"/>
            </p:cNvSpPr>
            <p:nvPr userDrawn="1"/>
          </p:nvSpPr>
          <p:spPr bwMode="hidden">
            <a:xfrm>
              <a:off x="3711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52" name="Rectangle 996"/>
            <p:cNvSpPr>
              <a:spLocks noChangeArrowheads="1"/>
            </p:cNvSpPr>
            <p:nvPr userDrawn="1"/>
          </p:nvSpPr>
          <p:spPr bwMode="hidden">
            <a:xfrm>
              <a:off x="3797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53" name="Rectangle 997"/>
            <p:cNvSpPr>
              <a:spLocks noChangeArrowheads="1"/>
            </p:cNvSpPr>
            <p:nvPr userDrawn="1"/>
          </p:nvSpPr>
          <p:spPr bwMode="hidden">
            <a:xfrm>
              <a:off x="3884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54" name="Rectangle 998"/>
            <p:cNvSpPr>
              <a:spLocks noChangeArrowheads="1"/>
            </p:cNvSpPr>
            <p:nvPr userDrawn="1"/>
          </p:nvSpPr>
          <p:spPr bwMode="hidden">
            <a:xfrm>
              <a:off x="3970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55" name="Rectangle 999"/>
            <p:cNvSpPr>
              <a:spLocks noChangeArrowheads="1"/>
            </p:cNvSpPr>
            <p:nvPr userDrawn="1"/>
          </p:nvSpPr>
          <p:spPr bwMode="hidden">
            <a:xfrm>
              <a:off x="4056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56" name="Rectangle 1000"/>
            <p:cNvSpPr>
              <a:spLocks noChangeArrowheads="1"/>
            </p:cNvSpPr>
            <p:nvPr userDrawn="1"/>
          </p:nvSpPr>
          <p:spPr bwMode="hidden">
            <a:xfrm>
              <a:off x="4142" y="4232"/>
              <a:ext cx="44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57" name="Rectangle 1001"/>
            <p:cNvSpPr>
              <a:spLocks noChangeArrowheads="1"/>
            </p:cNvSpPr>
            <p:nvPr userDrawn="1"/>
          </p:nvSpPr>
          <p:spPr bwMode="hidden">
            <a:xfrm>
              <a:off x="4229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58" name="Rectangle 1002"/>
            <p:cNvSpPr>
              <a:spLocks noChangeArrowheads="1"/>
            </p:cNvSpPr>
            <p:nvPr userDrawn="1"/>
          </p:nvSpPr>
          <p:spPr bwMode="hidden">
            <a:xfrm>
              <a:off x="4315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59" name="Rectangle 1003"/>
            <p:cNvSpPr>
              <a:spLocks noChangeArrowheads="1"/>
            </p:cNvSpPr>
            <p:nvPr userDrawn="1"/>
          </p:nvSpPr>
          <p:spPr bwMode="hidden">
            <a:xfrm>
              <a:off x="4401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60" name="Rectangle 1004"/>
            <p:cNvSpPr>
              <a:spLocks noChangeArrowheads="1"/>
            </p:cNvSpPr>
            <p:nvPr userDrawn="1"/>
          </p:nvSpPr>
          <p:spPr bwMode="hidden">
            <a:xfrm>
              <a:off x="4487" y="4232"/>
              <a:ext cx="44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61" name="Rectangle 1005"/>
            <p:cNvSpPr>
              <a:spLocks noChangeArrowheads="1"/>
            </p:cNvSpPr>
            <p:nvPr userDrawn="1"/>
          </p:nvSpPr>
          <p:spPr bwMode="hidden">
            <a:xfrm>
              <a:off x="4574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62" name="Rectangle 1006"/>
            <p:cNvSpPr>
              <a:spLocks noChangeArrowheads="1"/>
            </p:cNvSpPr>
            <p:nvPr userDrawn="1"/>
          </p:nvSpPr>
          <p:spPr bwMode="hidden">
            <a:xfrm>
              <a:off x="4660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63" name="Rectangle 1007"/>
            <p:cNvSpPr>
              <a:spLocks noChangeArrowheads="1"/>
            </p:cNvSpPr>
            <p:nvPr userDrawn="1"/>
          </p:nvSpPr>
          <p:spPr bwMode="hidden">
            <a:xfrm>
              <a:off x="4746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64" name="Rectangle 1008"/>
            <p:cNvSpPr>
              <a:spLocks noChangeArrowheads="1"/>
            </p:cNvSpPr>
            <p:nvPr userDrawn="1"/>
          </p:nvSpPr>
          <p:spPr bwMode="hidden">
            <a:xfrm>
              <a:off x="4832" y="4232"/>
              <a:ext cx="44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65" name="Rectangle 1009"/>
            <p:cNvSpPr>
              <a:spLocks noChangeArrowheads="1"/>
            </p:cNvSpPr>
            <p:nvPr userDrawn="1"/>
          </p:nvSpPr>
          <p:spPr bwMode="hidden">
            <a:xfrm>
              <a:off x="4919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66" name="Rectangle 1010"/>
            <p:cNvSpPr>
              <a:spLocks noChangeArrowheads="1"/>
            </p:cNvSpPr>
            <p:nvPr userDrawn="1"/>
          </p:nvSpPr>
          <p:spPr bwMode="hidden">
            <a:xfrm>
              <a:off x="5005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67" name="Rectangle 1011"/>
            <p:cNvSpPr>
              <a:spLocks noChangeArrowheads="1"/>
            </p:cNvSpPr>
            <p:nvPr userDrawn="1"/>
          </p:nvSpPr>
          <p:spPr bwMode="hidden">
            <a:xfrm>
              <a:off x="5091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68" name="Rectangle 1012"/>
            <p:cNvSpPr>
              <a:spLocks noChangeArrowheads="1"/>
            </p:cNvSpPr>
            <p:nvPr userDrawn="1"/>
          </p:nvSpPr>
          <p:spPr bwMode="hidden">
            <a:xfrm>
              <a:off x="5178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69" name="Rectangle 1013"/>
            <p:cNvSpPr>
              <a:spLocks noChangeArrowheads="1"/>
            </p:cNvSpPr>
            <p:nvPr userDrawn="1"/>
          </p:nvSpPr>
          <p:spPr bwMode="hidden">
            <a:xfrm>
              <a:off x="5264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70" name="Rectangle 1014"/>
            <p:cNvSpPr>
              <a:spLocks noChangeArrowheads="1"/>
            </p:cNvSpPr>
            <p:nvPr userDrawn="1"/>
          </p:nvSpPr>
          <p:spPr bwMode="hidden">
            <a:xfrm>
              <a:off x="5350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71" name="Rectangle 1015"/>
            <p:cNvSpPr>
              <a:spLocks noChangeArrowheads="1"/>
            </p:cNvSpPr>
            <p:nvPr userDrawn="1"/>
          </p:nvSpPr>
          <p:spPr bwMode="hidden">
            <a:xfrm>
              <a:off x="5436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72" name="Rectangle 1016"/>
            <p:cNvSpPr>
              <a:spLocks noChangeArrowheads="1"/>
            </p:cNvSpPr>
            <p:nvPr userDrawn="1"/>
          </p:nvSpPr>
          <p:spPr bwMode="hidden">
            <a:xfrm>
              <a:off x="5523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73" name="Rectangle 1017"/>
            <p:cNvSpPr>
              <a:spLocks noChangeArrowheads="1"/>
            </p:cNvSpPr>
            <p:nvPr userDrawn="1"/>
          </p:nvSpPr>
          <p:spPr bwMode="hidden">
            <a:xfrm>
              <a:off x="5609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74" name="Rectangle 1018"/>
            <p:cNvSpPr>
              <a:spLocks noChangeArrowheads="1"/>
            </p:cNvSpPr>
            <p:nvPr userDrawn="1"/>
          </p:nvSpPr>
          <p:spPr bwMode="hidden">
            <a:xfrm>
              <a:off x="5695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75" name="Rectangle 1019"/>
            <p:cNvSpPr>
              <a:spLocks noChangeArrowheads="1"/>
            </p:cNvSpPr>
            <p:nvPr userDrawn="1"/>
          </p:nvSpPr>
          <p:spPr bwMode="hidden">
            <a:xfrm>
              <a:off x="2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76" name="Rectangle 1020"/>
            <p:cNvSpPr>
              <a:spLocks noChangeArrowheads="1"/>
            </p:cNvSpPr>
            <p:nvPr userDrawn="1"/>
          </p:nvSpPr>
          <p:spPr bwMode="hidden">
            <a:xfrm>
              <a:off x="88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77" name="Rectangle 1021"/>
            <p:cNvSpPr>
              <a:spLocks noChangeArrowheads="1"/>
            </p:cNvSpPr>
            <p:nvPr userDrawn="1"/>
          </p:nvSpPr>
          <p:spPr bwMode="hidden">
            <a:xfrm>
              <a:off x="174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78" name="Rectangle 1022"/>
            <p:cNvSpPr>
              <a:spLocks noChangeArrowheads="1"/>
            </p:cNvSpPr>
            <p:nvPr userDrawn="1"/>
          </p:nvSpPr>
          <p:spPr bwMode="hidden">
            <a:xfrm>
              <a:off x="261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79" name="Rectangle 1023"/>
            <p:cNvSpPr>
              <a:spLocks noChangeArrowheads="1"/>
            </p:cNvSpPr>
            <p:nvPr userDrawn="1"/>
          </p:nvSpPr>
          <p:spPr bwMode="hidden">
            <a:xfrm>
              <a:off x="347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0" name="Rectangle 0"/>
            <p:cNvSpPr>
              <a:spLocks noChangeArrowheads="1"/>
            </p:cNvSpPr>
            <p:nvPr userDrawn="1"/>
          </p:nvSpPr>
          <p:spPr bwMode="hidden">
            <a:xfrm>
              <a:off x="433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1" name="Rectangle 1"/>
            <p:cNvSpPr>
              <a:spLocks noChangeArrowheads="1"/>
            </p:cNvSpPr>
            <p:nvPr userDrawn="1"/>
          </p:nvSpPr>
          <p:spPr bwMode="hidden">
            <a:xfrm>
              <a:off x="519" y="49"/>
              <a:ext cx="44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2" name="Rectangle 2"/>
            <p:cNvSpPr>
              <a:spLocks noChangeArrowheads="1"/>
            </p:cNvSpPr>
            <p:nvPr userDrawn="1"/>
          </p:nvSpPr>
          <p:spPr bwMode="hidden">
            <a:xfrm>
              <a:off x="606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3" name="Rectangle 3"/>
            <p:cNvSpPr>
              <a:spLocks noChangeArrowheads="1"/>
            </p:cNvSpPr>
            <p:nvPr userDrawn="1"/>
          </p:nvSpPr>
          <p:spPr bwMode="hidden">
            <a:xfrm>
              <a:off x="692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4" name="Rectangle 4"/>
            <p:cNvSpPr>
              <a:spLocks noChangeArrowheads="1"/>
            </p:cNvSpPr>
            <p:nvPr userDrawn="1"/>
          </p:nvSpPr>
          <p:spPr bwMode="hidden">
            <a:xfrm>
              <a:off x="778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5" name="Rectangle 5"/>
            <p:cNvSpPr>
              <a:spLocks noChangeArrowheads="1"/>
            </p:cNvSpPr>
            <p:nvPr userDrawn="1"/>
          </p:nvSpPr>
          <p:spPr bwMode="hidden">
            <a:xfrm>
              <a:off x="864" y="49"/>
              <a:ext cx="44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6" name="Rectangle 6"/>
            <p:cNvSpPr>
              <a:spLocks noChangeArrowheads="1"/>
            </p:cNvSpPr>
            <p:nvPr userDrawn="1"/>
          </p:nvSpPr>
          <p:spPr bwMode="hidden">
            <a:xfrm>
              <a:off x="951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7" name="Rectangle 7"/>
            <p:cNvSpPr>
              <a:spLocks noChangeArrowheads="1"/>
            </p:cNvSpPr>
            <p:nvPr userDrawn="1"/>
          </p:nvSpPr>
          <p:spPr bwMode="hidden">
            <a:xfrm>
              <a:off x="1037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8" name="Rectangle 8"/>
            <p:cNvSpPr>
              <a:spLocks noChangeArrowheads="1"/>
            </p:cNvSpPr>
            <p:nvPr userDrawn="1"/>
          </p:nvSpPr>
          <p:spPr bwMode="hidden">
            <a:xfrm>
              <a:off x="1123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9" name="Rectangle 9"/>
            <p:cNvSpPr>
              <a:spLocks noChangeArrowheads="1"/>
            </p:cNvSpPr>
            <p:nvPr userDrawn="1"/>
          </p:nvSpPr>
          <p:spPr bwMode="hidden">
            <a:xfrm>
              <a:off x="1209" y="49"/>
              <a:ext cx="44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0" name="Rectangle 10"/>
            <p:cNvSpPr>
              <a:spLocks noChangeArrowheads="1"/>
            </p:cNvSpPr>
            <p:nvPr userDrawn="1"/>
          </p:nvSpPr>
          <p:spPr bwMode="hidden">
            <a:xfrm>
              <a:off x="1296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1" name="Rectangle 11"/>
            <p:cNvSpPr>
              <a:spLocks noChangeArrowheads="1"/>
            </p:cNvSpPr>
            <p:nvPr userDrawn="1"/>
          </p:nvSpPr>
          <p:spPr bwMode="hidden">
            <a:xfrm>
              <a:off x="1382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2" name="Rectangle 12"/>
            <p:cNvSpPr>
              <a:spLocks noChangeArrowheads="1"/>
            </p:cNvSpPr>
            <p:nvPr userDrawn="1"/>
          </p:nvSpPr>
          <p:spPr bwMode="hidden">
            <a:xfrm>
              <a:off x="1468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3" name="Rectangle 13"/>
            <p:cNvSpPr>
              <a:spLocks noChangeArrowheads="1"/>
            </p:cNvSpPr>
            <p:nvPr userDrawn="1"/>
          </p:nvSpPr>
          <p:spPr bwMode="hidden">
            <a:xfrm>
              <a:off x="1555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4" name="Rectangle 14"/>
            <p:cNvSpPr>
              <a:spLocks noChangeArrowheads="1"/>
            </p:cNvSpPr>
            <p:nvPr userDrawn="1"/>
          </p:nvSpPr>
          <p:spPr bwMode="hidden">
            <a:xfrm>
              <a:off x="1641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5" name="Rectangle 15"/>
            <p:cNvSpPr>
              <a:spLocks noChangeArrowheads="1"/>
            </p:cNvSpPr>
            <p:nvPr userDrawn="1"/>
          </p:nvSpPr>
          <p:spPr bwMode="hidden">
            <a:xfrm>
              <a:off x="1727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6" name="Rectangle 16"/>
            <p:cNvSpPr>
              <a:spLocks noChangeArrowheads="1"/>
            </p:cNvSpPr>
            <p:nvPr userDrawn="1"/>
          </p:nvSpPr>
          <p:spPr bwMode="hidden">
            <a:xfrm>
              <a:off x="1813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7" name="Rectangle 17"/>
            <p:cNvSpPr>
              <a:spLocks noChangeArrowheads="1"/>
            </p:cNvSpPr>
            <p:nvPr userDrawn="1"/>
          </p:nvSpPr>
          <p:spPr bwMode="hidden">
            <a:xfrm>
              <a:off x="1900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8" name="Rectangle 18"/>
            <p:cNvSpPr>
              <a:spLocks noChangeArrowheads="1"/>
            </p:cNvSpPr>
            <p:nvPr userDrawn="1"/>
          </p:nvSpPr>
          <p:spPr bwMode="hidden">
            <a:xfrm>
              <a:off x="1986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9" name="Rectangle 19"/>
            <p:cNvSpPr>
              <a:spLocks noChangeArrowheads="1"/>
            </p:cNvSpPr>
            <p:nvPr userDrawn="1"/>
          </p:nvSpPr>
          <p:spPr bwMode="hidden">
            <a:xfrm>
              <a:off x="2072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0" name="Rectangle 20"/>
            <p:cNvSpPr>
              <a:spLocks noChangeArrowheads="1"/>
            </p:cNvSpPr>
            <p:nvPr userDrawn="1"/>
          </p:nvSpPr>
          <p:spPr bwMode="hidden">
            <a:xfrm>
              <a:off x="2158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1" name="Rectangle 21"/>
            <p:cNvSpPr>
              <a:spLocks noChangeArrowheads="1"/>
            </p:cNvSpPr>
            <p:nvPr userDrawn="1"/>
          </p:nvSpPr>
          <p:spPr bwMode="hidden">
            <a:xfrm>
              <a:off x="2245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2" name="Rectangle 22"/>
            <p:cNvSpPr>
              <a:spLocks noChangeArrowheads="1"/>
            </p:cNvSpPr>
            <p:nvPr userDrawn="1"/>
          </p:nvSpPr>
          <p:spPr bwMode="hidden">
            <a:xfrm>
              <a:off x="2331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3" name="Rectangle 23"/>
            <p:cNvSpPr>
              <a:spLocks noChangeArrowheads="1"/>
            </p:cNvSpPr>
            <p:nvPr userDrawn="1"/>
          </p:nvSpPr>
          <p:spPr bwMode="hidden">
            <a:xfrm>
              <a:off x="2417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4" name="Rectangle 24"/>
            <p:cNvSpPr>
              <a:spLocks noChangeArrowheads="1"/>
            </p:cNvSpPr>
            <p:nvPr userDrawn="1"/>
          </p:nvSpPr>
          <p:spPr bwMode="hidden">
            <a:xfrm>
              <a:off x="2503" y="49"/>
              <a:ext cx="44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5" name="Rectangle 25"/>
            <p:cNvSpPr>
              <a:spLocks noChangeArrowheads="1"/>
            </p:cNvSpPr>
            <p:nvPr userDrawn="1"/>
          </p:nvSpPr>
          <p:spPr bwMode="hidden">
            <a:xfrm>
              <a:off x="2590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6" name="Rectangle 26"/>
            <p:cNvSpPr>
              <a:spLocks noChangeArrowheads="1"/>
            </p:cNvSpPr>
            <p:nvPr userDrawn="1"/>
          </p:nvSpPr>
          <p:spPr bwMode="hidden">
            <a:xfrm>
              <a:off x="2676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7" name="Rectangle 27"/>
            <p:cNvSpPr>
              <a:spLocks noChangeArrowheads="1"/>
            </p:cNvSpPr>
            <p:nvPr userDrawn="1"/>
          </p:nvSpPr>
          <p:spPr bwMode="hidden">
            <a:xfrm>
              <a:off x="2762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8" name="Rectangle 28"/>
            <p:cNvSpPr>
              <a:spLocks noChangeArrowheads="1"/>
            </p:cNvSpPr>
            <p:nvPr userDrawn="1"/>
          </p:nvSpPr>
          <p:spPr bwMode="hidden">
            <a:xfrm>
              <a:off x="2848" y="49"/>
              <a:ext cx="44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9" name="Rectangle 29"/>
            <p:cNvSpPr>
              <a:spLocks noChangeArrowheads="1"/>
            </p:cNvSpPr>
            <p:nvPr userDrawn="1"/>
          </p:nvSpPr>
          <p:spPr bwMode="hidden">
            <a:xfrm>
              <a:off x="2935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0" name="Rectangle 30"/>
            <p:cNvSpPr>
              <a:spLocks noChangeArrowheads="1"/>
            </p:cNvSpPr>
            <p:nvPr userDrawn="1"/>
          </p:nvSpPr>
          <p:spPr bwMode="hidden">
            <a:xfrm>
              <a:off x="3021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1" name="Rectangle 31"/>
            <p:cNvSpPr>
              <a:spLocks noChangeArrowheads="1"/>
            </p:cNvSpPr>
            <p:nvPr userDrawn="1"/>
          </p:nvSpPr>
          <p:spPr bwMode="hidden">
            <a:xfrm>
              <a:off x="3107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2" name="Rectangle 32"/>
            <p:cNvSpPr>
              <a:spLocks noChangeArrowheads="1"/>
            </p:cNvSpPr>
            <p:nvPr userDrawn="1"/>
          </p:nvSpPr>
          <p:spPr bwMode="hidden">
            <a:xfrm>
              <a:off x="3194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3" name="Rectangle 33"/>
            <p:cNvSpPr>
              <a:spLocks noChangeArrowheads="1"/>
            </p:cNvSpPr>
            <p:nvPr userDrawn="1"/>
          </p:nvSpPr>
          <p:spPr bwMode="hidden">
            <a:xfrm>
              <a:off x="3280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4" name="Rectangle 34"/>
            <p:cNvSpPr>
              <a:spLocks noChangeArrowheads="1"/>
            </p:cNvSpPr>
            <p:nvPr userDrawn="1"/>
          </p:nvSpPr>
          <p:spPr bwMode="hidden">
            <a:xfrm>
              <a:off x="3366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5" name="Rectangle 35"/>
            <p:cNvSpPr>
              <a:spLocks noChangeArrowheads="1"/>
            </p:cNvSpPr>
            <p:nvPr userDrawn="1"/>
          </p:nvSpPr>
          <p:spPr bwMode="hidden">
            <a:xfrm>
              <a:off x="3452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6" name="Rectangle 36"/>
            <p:cNvSpPr>
              <a:spLocks noChangeArrowheads="1"/>
            </p:cNvSpPr>
            <p:nvPr userDrawn="1"/>
          </p:nvSpPr>
          <p:spPr bwMode="hidden">
            <a:xfrm>
              <a:off x="3539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7" name="Rectangle 37"/>
            <p:cNvSpPr>
              <a:spLocks noChangeArrowheads="1"/>
            </p:cNvSpPr>
            <p:nvPr userDrawn="1"/>
          </p:nvSpPr>
          <p:spPr bwMode="hidden">
            <a:xfrm>
              <a:off x="3625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8" name="Rectangle 38"/>
            <p:cNvSpPr>
              <a:spLocks noChangeArrowheads="1"/>
            </p:cNvSpPr>
            <p:nvPr userDrawn="1"/>
          </p:nvSpPr>
          <p:spPr bwMode="hidden">
            <a:xfrm>
              <a:off x="3711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9" name="Rectangle 39"/>
            <p:cNvSpPr>
              <a:spLocks noChangeArrowheads="1"/>
            </p:cNvSpPr>
            <p:nvPr userDrawn="1"/>
          </p:nvSpPr>
          <p:spPr bwMode="hidden">
            <a:xfrm>
              <a:off x="3797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0" name="Rectangle 40"/>
            <p:cNvSpPr>
              <a:spLocks noChangeArrowheads="1"/>
            </p:cNvSpPr>
            <p:nvPr userDrawn="1"/>
          </p:nvSpPr>
          <p:spPr bwMode="hidden">
            <a:xfrm>
              <a:off x="3884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1" name="Rectangle 41"/>
            <p:cNvSpPr>
              <a:spLocks noChangeArrowheads="1"/>
            </p:cNvSpPr>
            <p:nvPr userDrawn="1"/>
          </p:nvSpPr>
          <p:spPr bwMode="hidden">
            <a:xfrm>
              <a:off x="3970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2" name="Rectangle 42"/>
            <p:cNvSpPr>
              <a:spLocks noChangeArrowheads="1"/>
            </p:cNvSpPr>
            <p:nvPr userDrawn="1"/>
          </p:nvSpPr>
          <p:spPr bwMode="hidden">
            <a:xfrm>
              <a:off x="4056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3" name="Rectangle 43"/>
            <p:cNvSpPr>
              <a:spLocks noChangeArrowheads="1"/>
            </p:cNvSpPr>
            <p:nvPr userDrawn="1"/>
          </p:nvSpPr>
          <p:spPr bwMode="hidden">
            <a:xfrm>
              <a:off x="4142" y="49"/>
              <a:ext cx="44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4" name="Rectangle 44"/>
            <p:cNvSpPr>
              <a:spLocks noChangeArrowheads="1"/>
            </p:cNvSpPr>
            <p:nvPr userDrawn="1"/>
          </p:nvSpPr>
          <p:spPr bwMode="hidden">
            <a:xfrm>
              <a:off x="4229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5" name="Rectangle 45"/>
            <p:cNvSpPr>
              <a:spLocks noChangeArrowheads="1"/>
            </p:cNvSpPr>
            <p:nvPr userDrawn="1"/>
          </p:nvSpPr>
          <p:spPr bwMode="hidden">
            <a:xfrm>
              <a:off x="4315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6" name="Rectangle 46"/>
            <p:cNvSpPr>
              <a:spLocks noChangeArrowheads="1"/>
            </p:cNvSpPr>
            <p:nvPr userDrawn="1"/>
          </p:nvSpPr>
          <p:spPr bwMode="hidden">
            <a:xfrm>
              <a:off x="4401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7" name="Rectangle 47"/>
            <p:cNvSpPr>
              <a:spLocks noChangeArrowheads="1"/>
            </p:cNvSpPr>
            <p:nvPr userDrawn="1"/>
          </p:nvSpPr>
          <p:spPr bwMode="hidden">
            <a:xfrm>
              <a:off x="4487" y="49"/>
              <a:ext cx="44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8" name="Rectangle 48"/>
            <p:cNvSpPr>
              <a:spLocks noChangeArrowheads="1"/>
            </p:cNvSpPr>
            <p:nvPr userDrawn="1"/>
          </p:nvSpPr>
          <p:spPr bwMode="hidden">
            <a:xfrm>
              <a:off x="4574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9" name="Rectangle 49"/>
            <p:cNvSpPr>
              <a:spLocks noChangeArrowheads="1"/>
            </p:cNvSpPr>
            <p:nvPr userDrawn="1"/>
          </p:nvSpPr>
          <p:spPr bwMode="hidden">
            <a:xfrm>
              <a:off x="4660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0" name="Rectangle 50"/>
            <p:cNvSpPr>
              <a:spLocks noChangeArrowheads="1"/>
            </p:cNvSpPr>
            <p:nvPr userDrawn="1"/>
          </p:nvSpPr>
          <p:spPr bwMode="hidden">
            <a:xfrm>
              <a:off x="4746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1" name="Rectangle 51"/>
            <p:cNvSpPr>
              <a:spLocks noChangeArrowheads="1"/>
            </p:cNvSpPr>
            <p:nvPr userDrawn="1"/>
          </p:nvSpPr>
          <p:spPr bwMode="hidden">
            <a:xfrm>
              <a:off x="4832" y="49"/>
              <a:ext cx="44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2" name="Rectangle 52"/>
            <p:cNvSpPr>
              <a:spLocks noChangeArrowheads="1"/>
            </p:cNvSpPr>
            <p:nvPr userDrawn="1"/>
          </p:nvSpPr>
          <p:spPr bwMode="hidden">
            <a:xfrm>
              <a:off x="4919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3" name="Rectangle 53"/>
            <p:cNvSpPr>
              <a:spLocks noChangeArrowheads="1"/>
            </p:cNvSpPr>
            <p:nvPr userDrawn="1"/>
          </p:nvSpPr>
          <p:spPr bwMode="hidden">
            <a:xfrm>
              <a:off x="5005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4" name="Rectangle 54"/>
            <p:cNvSpPr>
              <a:spLocks noChangeArrowheads="1"/>
            </p:cNvSpPr>
            <p:nvPr userDrawn="1"/>
          </p:nvSpPr>
          <p:spPr bwMode="hidden">
            <a:xfrm>
              <a:off x="5091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5" name="Rectangle 55"/>
            <p:cNvSpPr>
              <a:spLocks noChangeArrowheads="1"/>
            </p:cNvSpPr>
            <p:nvPr userDrawn="1"/>
          </p:nvSpPr>
          <p:spPr bwMode="hidden">
            <a:xfrm>
              <a:off x="5178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6" name="Rectangle 56"/>
            <p:cNvSpPr>
              <a:spLocks noChangeArrowheads="1"/>
            </p:cNvSpPr>
            <p:nvPr userDrawn="1"/>
          </p:nvSpPr>
          <p:spPr bwMode="hidden">
            <a:xfrm>
              <a:off x="5264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7" name="Rectangle 57"/>
            <p:cNvSpPr>
              <a:spLocks noChangeArrowheads="1"/>
            </p:cNvSpPr>
            <p:nvPr userDrawn="1"/>
          </p:nvSpPr>
          <p:spPr bwMode="hidden">
            <a:xfrm>
              <a:off x="5350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8" name="Rectangle 58"/>
            <p:cNvSpPr>
              <a:spLocks noChangeArrowheads="1"/>
            </p:cNvSpPr>
            <p:nvPr userDrawn="1"/>
          </p:nvSpPr>
          <p:spPr bwMode="hidden">
            <a:xfrm>
              <a:off x="5436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9" name="Rectangle 59"/>
            <p:cNvSpPr>
              <a:spLocks noChangeArrowheads="1"/>
            </p:cNvSpPr>
            <p:nvPr userDrawn="1"/>
          </p:nvSpPr>
          <p:spPr bwMode="hidden">
            <a:xfrm>
              <a:off x="5523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0" name="Rectangle 60"/>
            <p:cNvSpPr>
              <a:spLocks noChangeArrowheads="1"/>
            </p:cNvSpPr>
            <p:nvPr userDrawn="1"/>
          </p:nvSpPr>
          <p:spPr bwMode="hidden">
            <a:xfrm>
              <a:off x="5609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1" name="Rectangle 61"/>
            <p:cNvSpPr>
              <a:spLocks noChangeArrowheads="1"/>
            </p:cNvSpPr>
            <p:nvPr userDrawn="1"/>
          </p:nvSpPr>
          <p:spPr bwMode="hidden">
            <a:xfrm>
              <a:off x="5695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43" name="Rectangle 63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nl-NL" altLang="en-US" noProof="0" smtClean="0"/>
          </a:p>
        </p:txBody>
      </p:sp>
      <p:sp>
        <p:nvSpPr>
          <p:cNvPr id="46144" name="Rectangle 6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nl-NL" altLang="en-US" noProof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16-10-2001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24AAAA-4D6B-48D6-89FC-34EF8B1EC5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42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16-10-2001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A7E96F-DB7B-4526-91E5-57BEBD265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09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26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200"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16-10-2001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9D953B-5041-495D-B645-13780C1BA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9949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16-10-2001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908185-8948-45C9-BB08-E38B7438C6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32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16-10-2001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8DFBA7-AA28-4050-9989-B5CE3826EC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91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16-10-2001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2803A3-AAC7-4922-9AA9-D6FD9FCBBF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31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16-10-2001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A354A1-3F47-457C-9C91-B5F8CD1887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28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16-10-2001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DE6BFB-C28F-49FE-9EF5-B429B0D546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18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16-10-2001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143592-4E6B-4287-A418-F50A28475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09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16-10-2001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5495D2-ACD9-4CAD-805C-D0DD5DEC3A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10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468" name="Group 146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4469" name="Rectangle 1461"/>
            <p:cNvSpPr>
              <a:spLocks noChangeArrowheads="1"/>
            </p:cNvSpPr>
            <p:nvPr userDrawn="1"/>
          </p:nvSpPr>
          <p:spPr bwMode="white">
            <a:xfrm>
              <a:off x="0" y="0"/>
              <a:ext cx="5760" cy="43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470" name="Group 1462"/>
            <p:cNvGrpSpPr>
              <a:grpSpLocks/>
            </p:cNvGrpSpPr>
            <p:nvPr userDrawn="1"/>
          </p:nvGrpSpPr>
          <p:grpSpPr bwMode="auto">
            <a:xfrm>
              <a:off x="2" y="49"/>
              <a:ext cx="5758" cy="4227"/>
              <a:chOff x="2" y="49"/>
              <a:chExt cx="5736" cy="4227"/>
            </a:xfrm>
          </p:grpSpPr>
          <p:sp>
            <p:nvSpPr>
              <p:cNvPr id="44471" name="Rectangle 1463"/>
              <p:cNvSpPr>
                <a:spLocks noChangeArrowheads="1"/>
              </p:cNvSpPr>
              <p:nvPr/>
            </p:nvSpPr>
            <p:spPr bwMode="auto">
              <a:xfrm>
                <a:off x="2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72" name="Rectangle 1464"/>
              <p:cNvSpPr>
                <a:spLocks noChangeArrowheads="1"/>
              </p:cNvSpPr>
              <p:nvPr/>
            </p:nvSpPr>
            <p:spPr bwMode="auto">
              <a:xfrm>
                <a:off x="88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73" name="Rectangle 1465"/>
              <p:cNvSpPr>
                <a:spLocks noChangeArrowheads="1"/>
              </p:cNvSpPr>
              <p:nvPr/>
            </p:nvSpPr>
            <p:spPr bwMode="auto">
              <a:xfrm>
                <a:off x="174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74" name="Rectangle 1466"/>
              <p:cNvSpPr>
                <a:spLocks noChangeArrowheads="1"/>
              </p:cNvSpPr>
              <p:nvPr/>
            </p:nvSpPr>
            <p:spPr bwMode="auto">
              <a:xfrm>
                <a:off x="261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75" name="Rectangle 1467"/>
              <p:cNvSpPr>
                <a:spLocks noChangeArrowheads="1"/>
              </p:cNvSpPr>
              <p:nvPr/>
            </p:nvSpPr>
            <p:spPr bwMode="auto">
              <a:xfrm>
                <a:off x="347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76" name="Rectangle 1468"/>
              <p:cNvSpPr>
                <a:spLocks noChangeArrowheads="1"/>
              </p:cNvSpPr>
              <p:nvPr/>
            </p:nvSpPr>
            <p:spPr bwMode="auto">
              <a:xfrm>
                <a:off x="433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77" name="Rectangle 1469"/>
              <p:cNvSpPr>
                <a:spLocks noChangeArrowheads="1"/>
              </p:cNvSpPr>
              <p:nvPr/>
            </p:nvSpPr>
            <p:spPr bwMode="auto">
              <a:xfrm>
                <a:off x="519" y="4232"/>
                <a:ext cx="44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78" name="Rectangle 1470"/>
              <p:cNvSpPr>
                <a:spLocks noChangeArrowheads="1"/>
              </p:cNvSpPr>
              <p:nvPr/>
            </p:nvSpPr>
            <p:spPr bwMode="auto">
              <a:xfrm>
                <a:off x="606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79" name="Rectangle 1471"/>
              <p:cNvSpPr>
                <a:spLocks noChangeArrowheads="1"/>
              </p:cNvSpPr>
              <p:nvPr/>
            </p:nvSpPr>
            <p:spPr bwMode="auto">
              <a:xfrm>
                <a:off x="692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80" name="Rectangle 1472"/>
              <p:cNvSpPr>
                <a:spLocks noChangeArrowheads="1"/>
              </p:cNvSpPr>
              <p:nvPr/>
            </p:nvSpPr>
            <p:spPr bwMode="auto">
              <a:xfrm>
                <a:off x="778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81" name="Rectangle 1473"/>
              <p:cNvSpPr>
                <a:spLocks noChangeArrowheads="1"/>
              </p:cNvSpPr>
              <p:nvPr/>
            </p:nvSpPr>
            <p:spPr bwMode="auto">
              <a:xfrm>
                <a:off x="864" y="4232"/>
                <a:ext cx="44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82" name="Rectangle 1474"/>
              <p:cNvSpPr>
                <a:spLocks noChangeArrowheads="1"/>
              </p:cNvSpPr>
              <p:nvPr/>
            </p:nvSpPr>
            <p:spPr bwMode="auto">
              <a:xfrm>
                <a:off x="951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83" name="Rectangle 1475"/>
              <p:cNvSpPr>
                <a:spLocks noChangeArrowheads="1"/>
              </p:cNvSpPr>
              <p:nvPr/>
            </p:nvSpPr>
            <p:spPr bwMode="auto">
              <a:xfrm>
                <a:off x="1037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84" name="Rectangle 1476"/>
              <p:cNvSpPr>
                <a:spLocks noChangeArrowheads="1"/>
              </p:cNvSpPr>
              <p:nvPr/>
            </p:nvSpPr>
            <p:spPr bwMode="auto">
              <a:xfrm>
                <a:off x="1123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85" name="Rectangle 1477"/>
              <p:cNvSpPr>
                <a:spLocks noChangeArrowheads="1"/>
              </p:cNvSpPr>
              <p:nvPr/>
            </p:nvSpPr>
            <p:spPr bwMode="auto">
              <a:xfrm>
                <a:off x="1209" y="4232"/>
                <a:ext cx="44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86" name="Rectangle 1478"/>
              <p:cNvSpPr>
                <a:spLocks noChangeArrowheads="1"/>
              </p:cNvSpPr>
              <p:nvPr/>
            </p:nvSpPr>
            <p:spPr bwMode="auto">
              <a:xfrm>
                <a:off x="1296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87" name="Rectangle 1479"/>
              <p:cNvSpPr>
                <a:spLocks noChangeArrowheads="1"/>
              </p:cNvSpPr>
              <p:nvPr/>
            </p:nvSpPr>
            <p:spPr bwMode="auto">
              <a:xfrm>
                <a:off x="1382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88" name="Rectangle 1480"/>
              <p:cNvSpPr>
                <a:spLocks noChangeArrowheads="1"/>
              </p:cNvSpPr>
              <p:nvPr/>
            </p:nvSpPr>
            <p:spPr bwMode="auto">
              <a:xfrm>
                <a:off x="1468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89" name="Rectangle 1481"/>
              <p:cNvSpPr>
                <a:spLocks noChangeArrowheads="1"/>
              </p:cNvSpPr>
              <p:nvPr/>
            </p:nvSpPr>
            <p:spPr bwMode="auto">
              <a:xfrm>
                <a:off x="1555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90" name="Rectangle 1482"/>
              <p:cNvSpPr>
                <a:spLocks noChangeArrowheads="1"/>
              </p:cNvSpPr>
              <p:nvPr/>
            </p:nvSpPr>
            <p:spPr bwMode="auto">
              <a:xfrm>
                <a:off x="1641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91" name="Rectangle 1483"/>
              <p:cNvSpPr>
                <a:spLocks noChangeArrowheads="1"/>
              </p:cNvSpPr>
              <p:nvPr/>
            </p:nvSpPr>
            <p:spPr bwMode="auto">
              <a:xfrm>
                <a:off x="1727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92" name="Rectangle 1484"/>
              <p:cNvSpPr>
                <a:spLocks noChangeArrowheads="1"/>
              </p:cNvSpPr>
              <p:nvPr/>
            </p:nvSpPr>
            <p:spPr bwMode="auto">
              <a:xfrm>
                <a:off x="1813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93" name="Rectangle 1485"/>
              <p:cNvSpPr>
                <a:spLocks noChangeArrowheads="1"/>
              </p:cNvSpPr>
              <p:nvPr/>
            </p:nvSpPr>
            <p:spPr bwMode="auto">
              <a:xfrm>
                <a:off x="1900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94" name="Rectangle 1486"/>
              <p:cNvSpPr>
                <a:spLocks noChangeArrowheads="1"/>
              </p:cNvSpPr>
              <p:nvPr/>
            </p:nvSpPr>
            <p:spPr bwMode="auto">
              <a:xfrm>
                <a:off x="1986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95" name="Rectangle 1487"/>
              <p:cNvSpPr>
                <a:spLocks noChangeArrowheads="1"/>
              </p:cNvSpPr>
              <p:nvPr/>
            </p:nvSpPr>
            <p:spPr bwMode="auto">
              <a:xfrm>
                <a:off x="2072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96" name="Rectangle 1488"/>
              <p:cNvSpPr>
                <a:spLocks noChangeArrowheads="1"/>
              </p:cNvSpPr>
              <p:nvPr/>
            </p:nvSpPr>
            <p:spPr bwMode="auto">
              <a:xfrm>
                <a:off x="2158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97" name="Rectangle 1489"/>
              <p:cNvSpPr>
                <a:spLocks noChangeArrowheads="1"/>
              </p:cNvSpPr>
              <p:nvPr/>
            </p:nvSpPr>
            <p:spPr bwMode="auto">
              <a:xfrm>
                <a:off x="2245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98" name="Rectangle 1490"/>
              <p:cNvSpPr>
                <a:spLocks noChangeArrowheads="1"/>
              </p:cNvSpPr>
              <p:nvPr/>
            </p:nvSpPr>
            <p:spPr bwMode="auto">
              <a:xfrm>
                <a:off x="2331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99" name="Rectangle 1491"/>
              <p:cNvSpPr>
                <a:spLocks noChangeArrowheads="1"/>
              </p:cNvSpPr>
              <p:nvPr/>
            </p:nvSpPr>
            <p:spPr bwMode="auto">
              <a:xfrm>
                <a:off x="2417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00" name="Rectangle 1492"/>
              <p:cNvSpPr>
                <a:spLocks noChangeArrowheads="1"/>
              </p:cNvSpPr>
              <p:nvPr/>
            </p:nvSpPr>
            <p:spPr bwMode="auto">
              <a:xfrm>
                <a:off x="2503" y="4232"/>
                <a:ext cx="44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01" name="Rectangle 1493"/>
              <p:cNvSpPr>
                <a:spLocks noChangeArrowheads="1"/>
              </p:cNvSpPr>
              <p:nvPr/>
            </p:nvSpPr>
            <p:spPr bwMode="auto">
              <a:xfrm>
                <a:off x="2590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02" name="Rectangle 1494"/>
              <p:cNvSpPr>
                <a:spLocks noChangeArrowheads="1"/>
              </p:cNvSpPr>
              <p:nvPr/>
            </p:nvSpPr>
            <p:spPr bwMode="auto">
              <a:xfrm>
                <a:off x="2676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03" name="Rectangle 1495"/>
              <p:cNvSpPr>
                <a:spLocks noChangeArrowheads="1"/>
              </p:cNvSpPr>
              <p:nvPr/>
            </p:nvSpPr>
            <p:spPr bwMode="auto">
              <a:xfrm>
                <a:off x="2762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04" name="Rectangle 1496"/>
              <p:cNvSpPr>
                <a:spLocks noChangeArrowheads="1"/>
              </p:cNvSpPr>
              <p:nvPr/>
            </p:nvSpPr>
            <p:spPr bwMode="auto">
              <a:xfrm>
                <a:off x="2848" y="4232"/>
                <a:ext cx="44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05" name="Rectangle 1497"/>
              <p:cNvSpPr>
                <a:spLocks noChangeArrowheads="1"/>
              </p:cNvSpPr>
              <p:nvPr/>
            </p:nvSpPr>
            <p:spPr bwMode="auto">
              <a:xfrm>
                <a:off x="2935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06" name="Rectangle 1498"/>
              <p:cNvSpPr>
                <a:spLocks noChangeArrowheads="1"/>
              </p:cNvSpPr>
              <p:nvPr/>
            </p:nvSpPr>
            <p:spPr bwMode="auto">
              <a:xfrm>
                <a:off x="3021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07" name="Rectangle 1499"/>
              <p:cNvSpPr>
                <a:spLocks noChangeArrowheads="1"/>
              </p:cNvSpPr>
              <p:nvPr/>
            </p:nvSpPr>
            <p:spPr bwMode="auto">
              <a:xfrm>
                <a:off x="3107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08" name="Rectangle 1500"/>
              <p:cNvSpPr>
                <a:spLocks noChangeArrowheads="1"/>
              </p:cNvSpPr>
              <p:nvPr/>
            </p:nvSpPr>
            <p:spPr bwMode="auto">
              <a:xfrm>
                <a:off x="3194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09" name="Rectangle 1501"/>
              <p:cNvSpPr>
                <a:spLocks noChangeArrowheads="1"/>
              </p:cNvSpPr>
              <p:nvPr/>
            </p:nvSpPr>
            <p:spPr bwMode="auto">
              <a:xfrm>
                <a:off x="3280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10" name="Rectangle 1502"/>
              <p:cNvSpPr>
                <a:spLocks noChangeArrowheads="1"/>
              </p:cNvSpPr>
              <p:nvPr/>
            </p:nvSpPr>
            <p:spPr bwMode="auto">
              <a:xfrm>
                <a:off x="3366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11" name="Rectangle 1503"/>
              <p:cNvSpPr>
                <a:spLocks noChangeArrowheads="1"/>
              </p:cNvSpPr>
              <p:nvPr/>
            </p:nvSpPr>
            <p:spPr bwMode="auto">
              <a:xfrm>
                <a:off x="3452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12" name="Rectangle 1504"/>
              <p:cNvSpPr>
                <a:spLocks noChangeArrowheads="1"/>
              </p:cNvSpPr>
              <p:nvPr/>
            </p:nvSpPr>
            <p:spPr bwMode="auto">
              <a:xfrm>
                <a:off x="3539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13" name="Rectangle 1505"/>
              <p:cNvSpPr>
                <a:spLocks noChangeArrowheads="1"/>
              </p:cNvSpPr>
              <p:nvPr/>
            </p:nvSpPr>
            <p:spPr bwMode="auto">
              <a:xfrm>
                <a:off x="3625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14" name="Rectangle 1506"/>
              <p:cNvSpPr>
                <a:spLocks noChangeArrowheads="1"/>
              </p:cNvSpPr>
              <p:nvPr/>
            </p:nvSpPr>
            <p:spPr bwMode="auto">
              <a:xfrm>
                <a:off x="3711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15" name="Rectangle 1507"/>
              <p:cNvSpPr>
                <a:spLocks noChangeArrowheads="1"/>
              </p:cNvSpPr>
              <p:nvPr/>
            </p:nvSpPr>
            <p:spPr bwMode="auto">
              <a:xfrm>
                <a:off x="3797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16" name="Rectangle 1508"/>
              <p:cNvSpPr>
                <a:spLocks noChangeArrowheads="1"/>
              </p:cNvSpPr>
              <p:nvPr/>
            </p:nvSpPr>
            <p:spPr bwMode="auto">
              <a:xfrm>
                <a:off x="3884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17" name="Rectangle 1509"/>
              <p:cNvSpPr>
                <a:spLocks noChangeArrowheads="1"/>
              </p:cNvSpPr>
              <p:nvPr/>
            </p:nvSpPr>
            <p:spPr bwMode="auto">
              <a:xfrm>
                <a:off x="3970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18" name="Rectangle 1510"/>
              <p:cNvSpPr>
                <a:spLocks noChangeArrowheads="1"/>
              </p:cNvSpPr>
              <p:nvPr/>
            </p:nvSpPr>
            <p:spPr bwMode="auto">
              <a:xfrm>
                <a:off x="4056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19" name="Rectangle 1511"/>
              <p:cNvSpPr>
                <a:spLocks noChangeArrowheads="1"/>
              </p:cNvSpPr>
              <p:nvPr/>
            </p:nvSpPr>
            <p:spPr bwMode="auto">
              <a:xfrm>
                <a:off x="4142" y="4232"/>
                <a:ext cx="44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20" name="Rectangle 1512"/>
              <p:cNvSpPr>
                <a:spLocks noChangeArrowheads="1"/>
              </p:cNvSpPr>
              <p:nvPr/>
            </p:nvSpPr>
            <p:spPr bwMode="auto">
              <a:xfrm>
                <a:off x="4229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21" name="Rectangle 1513"/>
              <p:cNvSpPr>
                <a:spLocks noChangeArrowheads="1"/>
              </p:cNvSpPr>
              <p:nvPr/>
            </p:nvSpPr>
            <p:spPr bwMode="auto">
              <a:xfrm>
                <a:off x="4315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22" name="Rectangle 1514"/>
              <p:cNvSpPr>
                <a:spLocks noChangeArrowheads="1"/>
              </p:cNvSpPr>
              <p:nvPr/>
            </p:nvSpPr>
            <p:spPr bwMode="auto">
              <a:xfrm>
                <a:off x="4401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23" name="Rectangle 1515"/>
              <p:cNvSpPr>
                <a:spLocks noChangeArrowheads="1"/>
              </p:cNvSpPr>
              <p:nvPr/>
            </p:nvSpPr>
            <p:spPr bwMode="auto">
              <a:xfrm>
                <a:off x="4487" y="4232"/>
                <a:ext cx="44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24" name="Rectangle 1516"/>
              <p:cNvSpPr>
                <a:spLocks noChangeArrowheads="1"/>
              </p:cNvSpPr>
              <p:nvPr/>
            </p:nvSpPr>
            <p:spPr bwMode="auto">
              <a:xfrm>
                <a:off x="4574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25" name="Rectangle 1517"/>
              <p:cNvSpPr>
                <a:spLocks noChangeArrowheads="1"/>
              </p:cNvSpPr>
              <p:nvPr/>
            </p:nvSpPr>
            <p:spPr bwMode="auto">
              <a:xfrm>
                <a:off x="4660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26" name="Rectangle 1518"/>
              <p:cNvSpPr>
                <a:spLocks noChangeArrowheads="1"/>
              </p:cNvSpPr>
              <p:nvPr/>
            </p:nvSpPr>
            <p:spPr bwMode="auto">
              <a:xfrm>
                <a:off x="4746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27" name="Rectangle 1519"/>
              <p:cNvSpPr>
                <a:spLocks noChangeArrowheads="1"/>
              </p:cNvSpPr>
              <p:nvPr/>
            </p:nvSpPr>
            <p:spPr bwMode="auto">
              <a:xfrm>
                <a:off x="4832" y="4232"/>
                <a:ext cx="44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28" name="Rectangle 1520"/>
              <p:cNvSpPr>
                <a:spLocks noChangeArrowheads="1"/>
              </p:cNvSpPr>
              <p:nvPr/>
            </p:nvSpPr>
            <p:spPr bwMode="auto">
              <a:xfrm>
                <a:off x="4919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29" name="Rectangle 1521"/>
              <p:cNvSpPr>
                <a:spLocks noChangeArrowheads="1"/>
              </p:cNvSpPr>
              <p:nvPr/>
            </p:nvSpPr>
            <p:spPr bwMode="auto">
              <a:xfrm>
                <a:off x="5005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30" name="Rectangle 1522"/>
              <p:cNvSpPr>
                <a:spLocks noChangeArrowheads="1"/>
              </p:cNvSpPr>
              <p:nvPr/>
            </p:nvSpPr>
            <p:spPr bwMode="auto">
              <a:xfrm>
                <a:off x="5091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31" name="Rectangle 1523"/>
              <p:cNvSpPr>
                <a:spLocks noChangeArrowheads="1"/>
              </p:cNvSpPr>
              <p:nvPr/>
            </p:nvSpPr>
            <p:spPr bwMode="auto">
              <a:xfrm>
                <a:off x="5178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32" name="Rectangle 1524"/>
              <p:cNvSpPr>
                <a:spLocks noChangeArrowheads="1"/>
              </p:cNvSpPr>
              <p:nvPr/>
            </p:nvSpPr>
            <p:spPr bwMode="auto">
              <a:xfrm>
                <a:off x="5264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33" name="Rectangle 1525"/>
              <p:cNvSpPr>
                <a:spLocks noChangeArrowheads="1"/>
              </p:cNvSpPr>
              <p:nvPr/>
            </p:nvSpPr>
            <p:spPr bwMode="auto">
              <a:xfrm>
                <a:off x="5350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34" name="Rectangle 1526"/>
              <p:cNvSpPr>
                <a:spLocks noChangeArrowheads="1"/>
              </p:cNvSpPr>
              <p:nvPr/>
            </p:nvSpPr>
            <p:spPr bwMode="auto">
              <a:xfrm>
                <a:off x="5436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35" name="Rectangle 1527"/>
              <p:cNvSpPr>
                <a:spLocks noChangeArrowheads="1"/>
              </p:cNvSpPr>
              <p:nvPr/>
            </p:nvSpPr>
            <p:spPr bwMode="auto">
              <a:xfrm>
                <a:off x="5523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36" name="Rectangle 1528"/>
              <p:cNvSpPr>
                <a:spLocks noChangeArrowheads="1"/>
              </p:cNvSpPr>
              <p:nvPr/>
            </p:nvSpPr>
            <p:spPr bwMode="auto">
              <a:xfrm>
                <a:off x="5609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37" name="Rectangle 1529"/>
              <p:cNvSpPr>
                <a:spLocks noChangeArrowheads="1"/>
              </p:cNvSpPr>
              <p:nvPr/>
            </p:nvSpPr>
            <p:spPr bwMode="auto">
              <a:xfrm>
                <a:off x="5695" y="4232"/>
                <a:ext cx="43" cy="44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38" name="Rectangle 1530"/>
              <p:cNvSpPr>
                <a:spLocks noChangeArrowheads="1"/>
              </p:cNvSpPr>
              <p:nvPr/>
            </p:nvSpPr>
            <p:spPr bwMode="auto">
              <a:xfrm>
                <a:off x="2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39" name="Rectangle 1531"/>
              <p:cNvSpPr>
                <a:spLocks noChangeArrowheads="1"/>
              </p:cNvSpPr>
              <p:nvPr/>
            </p:nvSpPr>
            <p:spPr bwMode="auto">
              <a:xfrm>
                <a:off x="88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0" name="Rectangle 1532"/>
              <p:cNvSpPr>
                <a:spLocks noChangeArrowheads="1"/>
              </p:cNvSpPr>
              <p:nvPr/>
            </p:nvSpPr>
            <p:spPr bwMode="auto">
              <a:xfrm>
                <a:off x="174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1" name="Rectangle 1533"/>
              <p:cNvSpPr>
                <a:spLocks noChangeArrowheads="1"/>
              </p:cNvSpPr>
              <p:nvPr/>
            </p:nvSpPr>
            <p:spPr bwMode="auto">
              <a:xfrm>
                <a:off x="261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2" name="Rectangle 1534"/>
              <p:cNvSpPr>
                <a:spLocks noChangeArrowheads="1"/>
              </p:cNvSpPr>
              <p:nvPr/>
            </p:nvSpPr>
            <p:spPr bwMode="auto">
              <a:xfrm>
                <a:off x="347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3" name="Rectangle 1535"/>
              <p:cNvSpPr>
                <a:spLocks noChangeArrowheads="1"/>
              </p:cNvSpPr>
              <p:nvPr/>
            </p:nvSpPr>
            <p:spPr bwMode="auto">
              <a:xfrm>
                <a:off x="433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4" name="Rectangle 1536"/>
              <p:cNvSpPr>
                <a:spLocks noChangeArrowheads="1"/>
              </p:cNvSpPr>
              <p:nvPr/>
            </p:nvSpPr>
            <p:spPr bwMode="auto">
              <a:xfrm>
                <a:off x="519" y="49"/>
                <a:ext cx="44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5" name="Rectangle 1537"/>
              <p:cNvSpPr>
                <a:spLocks noChangeArrowheads="1"/>
              </p:cNvSpPr>
              <p:nvPr/>
            </p:nvSpPr>
            <p:spPr bwMode="auto">
              <a:xfrm>
                <a:off x="606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6" name="Rectangle 1538"/>
              <p:cNvSpPr>
                <a:spLocks noChangeArrowheads="1"/>
              </p:cNvSpPr>
              <p:nvPr/>
            </p:nvSpPr>
            <p:spPr bwMode="auto">
              <a:xfrm>
                <a:off x="692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7" name="Rectangle 1539"/>
              <p:cNvSpPr>
                <a:spLocks noChangeArrowheads="1"/>
              </p:cNvSpPr>
              <p:nvPr/>
            </p:nvSpPr>
            <p:spPr bwMode="auto">
              <a:xfrm>
                <a:off x="778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8" name="Rectangle 1540"/>
              <p:cNvSpPr>
                <a:spLocks noChangeArrowheads="1"/>
              </p:cNvSpPr>
              <p:nvPr/>
            </p:nvSpPr>
            <p:spPr bwMode="auto">
              <a:xfrm>
                <a:off x="864" y="49"/>
                <a:ext cx="44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9" name="Rectangle 1541"/>
              <p:cNvSpPr>
                <a:spLocks noChangeArrowheads="1"/>
              </p:cNvSpPr>
              <p:nvPr/>
            </p:nvSpPr>
            <p:spPr bwMode="auto">
              <a:xfrm>
                <a:off x="951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0" name="Rectangle 1542"/>
              <p:cNvSpPr>
                <a:spLocks noChangeArrowheads="1"/>
              </p:cNvSpPr>
              <p:nvPr/>
            </p:nvSpPr>
            <p:spPr bwMode="auto">
              <a:xfrm>
                <a:off x="1037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1" name="Rectangle 1543"/>
              <p:cNvSpPr>
                <a:spLocks noChangeArrowheads="1"/>
              </p:cNvSpPr>
              <p:nvPr/>
            </p:nvSpPr>
            <p:spPr bwMode="auto">
              <a:xfrm>
                <a:off x="1123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2" name="Rectangle 1544"/>
              <p:cNvSpPr>
                <a:spLocks noChangeArrowheads="1"/>
              </p:cNvSpPr>
              <p:nvPr/>
            </p:nvSpPr>
            <p:spPr bwMode="auto">
              <a:xfrm>
                <a:off x="1209" y="49"/>
                <a:ext cx="44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3" name="Rectangle 1545"/>
              <p:cNvSpPr>
                <a:spLocks noChangeArrowheads="1"/>
              </p:cNvSpPr>
              <p:nvPr/>
            </p:nvSpPr>
            <p:spPr bwMode="auto">
              <a:xfrm>
                <a:off x="1296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4" name="Rectangle 1546"/>
              <p:cNvSpPr>
                <a:spLocks noChangeArrowheads="1"/>
              </p:cNvSpPr>
              <p:nvPr/>
            </p:nvSpPr>
            <p:spPr bwMode="auto">
              <a:xfrm>
                <a:off x="1382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5" name="Rectangle 1547"/>
              <p:cNvSpPr>
                <a:spLocks noChangeArrowheads="1"/>
              </p:cNvSpPr>
              <p:nvPr/>
            </p:nvSpPr>
            <p:spPr bwMode="auto">
              <a:xfrm>
                <a:off x="1468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6" name="Rectangle 1548"/>
              <p:cNvSpPr>
                <a:spLocks noChangeArrowheads="1"/>
              </p:cNvSpPr>
              <p:nvPr/>
            </p:nvSpPr>
            <p:spPr bwMode="auto">
              <a:xfrm>
                <a:off x="1555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7" name="Rectangle 1549"/>
              <p:cNvSpPr>
                <a:spLocks noChangeArrowheads="1"/>
              </p:cNvSpPr>
              <p:nvPr/>
            </p:nvSpPr>
            <p:spPr bwMode="auto">
              <a:xfrm>
                <a:off x="1641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8" name="Rectangle 1550"/>
              <p:cNvSpPr>
                <a:spLocks noChangeArrowheads="1"/>
              </p:cNvSpPr>
              <p:nvPr/>
            </p:nvSpPr>
            <p:spPr bwMode="auto">
              <a:xfrm>
                <a:off x="1727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9" name="Rectangle 1551"/>
              <p:cNvSpPr>
                <a:spLocks noChangeArrowheads="1"/>
              </p:cNvSpPr>
              <p:nvPr/>
            </p:nvSpPr>
            <p:spPr bwMode="auto">
              <a:xfrm>
                <a:off x="1813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60" name="Rectangle 1552"/>
              <p:cNvSpPr>
                <a:spLocks noChangeArrowheads="1"/>
              </p:cNvSpPr>
              <p:nvPr/>
            </p:nvSpPr>
            <p:spPr bwMode="auto">
              <a:xfrm>
                <a:off x="1900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61" name="Rectangle 1553"/>
              <p:cNvSpPr>
                <a:spLocks noChangeArrowheads="1"/>
              </p:cNvSpPr>
              <p:nvPr/>
            </p:nvSpPr>
            <p:spPr bwMode="auto">
              <a:xfrm>
                <a:off x="1986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62" name="Rectangle 1554"/>
              <p:cNvSpPr>
                <a:spLocks noChangeArrowheads="1"/>
              </p:cNvSpPr>
              <p:nvPr/>
            </p:nvSpPr>
            <p:spPr bwMode="auto">
              <a:xfrm>
                <a:off x="2072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63" name="Rectangle 1555"/>
              <p:cNvSpPr>
                <a:spLocks noChangeArrowheads="1"/>
              </p:cNvSpPr>
              <p:nvPr/>
            </p:nvSpPr>
            <p:spPr bwMode="auto">
              <a:xfrm>
                <a:off x="2158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64" name="Rectangle 1556"/>
              <p:cNvSpPr>
                <a:spLocks noChangeArrowheads="1"/>
              </p:cNvSpPr>
              <p:nvPr/>
            </p:nvSpPr>
            <p:spPr bwMode="auto">
              <a:xfrm>
                <a:off x="2245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65" name="Rectangle 1557"/>
              <p:cNvSpPr>
                <a:spLocks noChangeArrowheads="1"/>
              </p:cNvSpPr>
              <p:nvPr/>
            </p:nvSpPr>
            <p:spPr bwMode="auto">
              <a:xfrm>
                <a:off x="2331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66" name="Rectangle 1558"/>
              <p:cNvSpPr>
                <a:spLocks noChangeArrowheads="1"/>
              </p:cNvSpPr>
              <p:nvPr/>
            </p:nvSpPr>
            <p:spPr bwMode="auto">
              <a:xfrm>
                <a:off x="2417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67" name="Rectangle 1559"/>
              <p:cNvSpPr>
                <a:spLocks noChangeArrowheads="1"/>
              </p:cNvSpPr>
              <p:nvPr/>
            </p:nvSpPr>
            <p:spPr bwMode="auto">
              <a:xfrm>
                <a:off x="2503" y="49"/>
                <a:ext cx="44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68" name="Rectangle 1560"/>
              <p:cNvSpPr>
                <a:spLocks noChangeArrowheads="1"/>
              </p:cNvSpPr>
              <p:nvPr/>
            </p:nvSpPr>
            <p:spPr bwMode="auto">
              <a:xfrm>
                <a:off x="2590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69" name="Rectangle 1561"/>
              <p:cNvSpPr>
                <a:spLocks noChangeArrowheads="1"/>
              </p:cNvSpPr>
              <p:nvPr/>
            </p:nvSpPr>
            <p:spPr bwMode="auto">
              <a:xfrm>
                <a:off x="2676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70" name="Rectangle 1562"/>
              <p:cNvSpPr>
                <a:spLocks noChangeArrowheads="1"/>
              </p:cNvSpPr>
              <p:nvPr/>
            </p:nvSpPr>
            <p:spPr bwMode="auto">
              <a:xfrm>
                <a:off x="2762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71" name="Rectangle 1563"/>
              <p:cNvSpPr>
                <a:spLocks noChangeArrowheads="1"/>
              </p:cNvSpPr>
              <p:nvPr/>
            </p:nvSpPr>
            <p:spPr bwMode="auto">
              <a:xfrm>
                <a:off x="2848" y="49"/>
                <a:ext cx="44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72" name="Rectangle 1564"/>
              <p:cNvSpPr>
                <a:spLocks noChangeArrowheads="1"/>
              </p:cNvSpPr>
              <p:nvPr/>
            </p:nvSpPr>
            <p:spPr bwMode="auto">
              <a:xfrm>
                <a:off x="2935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73" name="Rectangle 1565"/>
              <p:cNvSpPr>
                <a:spLocks noChangeArrowheads="1"/>
              </p:cNvSpPr>
              <p:nvPr/>
            </p:nvSpPr>
            <p:spPr bwMode="auto">
              <a:xfrm>
                <a:off x="3021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74" name="Rectangle 1566"/>
              <p:cNvSpPr>
                <a:spLocks noChangeArrowheads="1"/>
              </p:cNvSpPr>
              <p:nvPr/>
            </p:nvSpPr>
            <p:spPr bwMode="auto">
              <a:xfrm>
                <a:off x="3107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75" name="Rectangle 1567"/>
              <p:cNvSpPr>
                <a:spLocks noChangeArrowheads="1"/>
              </p:cNvSpPr>
              <p:nvPr/>
            </p:nvSpPr>
            <p:spPr bwMode="auto">
              <a:xfrm>
                <a:off x="3194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76" name="Rectangle 1568"/>
              <p:cNvSpPr>
                <a:spLocks noChangeArrowheads="1"/>
              </p:cNvSpPr>
              <p:nvPr/>
            </p:nvSpPr>
            <p:spPr bwMode="auto">
              <a:xfrm>
                <a:off x="3280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77" name="Rectangle 1569"/>
              <p:cNvSpPr>
                <a:spLocks noChangeArrowheads="1"/>
              </p:cNvSpPr>
              <p:nvPr/>
            </p:nvSpPr>
            <p:spPr bwMode="auto">
              <a:xfrm>
                <a:off x="3366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78" name="Rectangle 1570"/>
              <p:cNvSpPr>
                <a:spLocks noChangeArrowheads="1"/>
              </p:cNvSpPr>
              <p:nvPr/>
            </p:nvSpPr>
            <p:spPr bwMode="auto">
              <a:xfrm>
                <a:off x="3452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79" name="Rectangle 1571"/>
              <p:cNvSpPr>
                <a:spLocks noChangeArrowheads="1"/>
              </p:cNvSpPr>
              <p:nvPr/>
            </p:nvSpPr>
            <p:spPr bwMode="auto">
              <a:xfrm>
                <a:off x="3539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80" name="Rectangle 1572"/>
              <p:cNvSpPr>
                <a:spLocks noChangeArrowheads="1"/>
              </p:cNvSpPr>
              <p:nvPr/>
            </p:nvSpPr>
            <p:spPr bwMode="auto">
              <a:xfrm>
                <a:off x="3625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81" name="Rectangle 1573"/>
              <p:cNvSpPr>
                <a:spLocks noChangeArrowheads="1"/>
              </p:cNvSpPr>
              <p:nvPr/>
            </p:nvSpPr>
            <p:spPr bwMode="auto">
              <a:xfrm>
                <a:off x="3711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82" name="Rectangle 1574"/>
              <p:cNvSpPr>
                <a:spLocks noChangeArrowheads="1"/>
              </p:cNvSpPr>
              <p:nvPr/>
            </p:nvSpPr>
            <p:spPr bwMode="auto">
              <a:xfrm>
                <a:off x="3797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83" name="Rectangle 1575"/>
              <p:cNvSpPr>
                <a:spLocks noChangeArrowheads="1"/>
              </p:cNvSpPr>
              <p:nvPr/>
            </p:nvSpPr>
            <p:spPr bwMode="auto">
              <a:xfrm>
                <a:off x="3884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84" name="Rectangle 1576"/>
              <p:cNvSpPr>
                <a:spLocks noChangeArrowheads="1"/>
              </p:cNvSpPr>
              <p:nvPr/>
            </p:nvSpPr>
            <p:spPr bwMode="auto">
              <a:xfrm>
                <a:off x="3970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85" name="Rectangle 1577"/>
              <p:cNvSpPr>
                <a:spLocks noChangeArrowheads="1"/>
              </p:cNvSpPr>
              <p:nvPr/>
            </p:nvSpPr>
            <p:spPr bwMode="auto">
              <a:xfrm>
                <a:off x="4056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86" name="Rectangle 1578"/>
              <p:cNvSpPr>
                <a:spLocks noChangeArrowheads="1"/>
              </p:cNvSpPr>
              <p:nvPr/>
            </p:nvSpPr>
            <p:spPr bwMode="auto">
              <a:xfrm>
                <a:off x="4142" y="49"/>
                <a:ext cx="44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87" name="Rectangle 1579"/>
              <p:cNvSpPr>
                <a:spLocks noChangeArrowheads="1"/>
              </p:cNvSpPr>
              <p:nvPr/>
            </p:nvSpPr>
            <p:spPr bwMode="auto">
              <a:xfrm>
                <a:off x="4229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88" name="Rectangle 1580"/>
              <p:cNvSpPr>
                <a:spLocks noChangeArrowheads="1"/>
              </p:cNvSpPr>
              <p:nvPr/>
            </p:nvSpPr>
            <p:spPr bwMode="auto">
              <a:xfrm>
                <a:off x="4315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89" name="Rectangle 1581"/>
              <p:cNvSpPr>
                <a:spLocks noChangeArrowheads="1"/>
              </p:cNvSpPr>
              <p:nvPr/>
            </p:nvSpPr>
            <p:spPr bwMode="auto">
              <a:xfrm>
                <a:off x="4401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90" name="Rectangle 1582"/>
              <p:cNvSpPr>
                <a:spLocks noChangeArrowheads="1"/>
              </p:cNvSpPr>
              <p:nvPr/>
            </p:nvSpPr>
            <p:spPr bwMode="auto">
              <a:xfrm>
                <a:off x="4487" y="49"/>
                <a:ext cx="44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91" name="Rectangle 1583"/>
              <p:cNvSpPr>
                <a:spLocks noChangeArrowheads="1"/>
              </p:cNvSpPr>
              <p:nvPr/>
            </p:nvSpPr>
            <p:spPr bwMode="auto">
              <a:xfrm>
                <a:off x="4574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92" name="Rectangle 1584"/>
              <p:cNvSpPr>
                <a:spLocks noChangeArrowheads="1"/>
              </p:cNvSpPr>
              <p:nvPr/>
            </p:nvSpPr>
            <p:spPr bwMode="auto">
              <a:xfrm>
                <a:off x="4660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93" name="Rectangle 1585"/>
              <p:cNvSpPr>
                <a:spLocks noChangeArrowheads="1"/>
              </p:cNvSpPr>
              <p:nvPr/>
            </p:nvSpPr>
            <p:spPr bwMode="auto">
              <a:xfrm>
                <a:off x="4746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94" name="Rectangle 1586"/>
              <p:cNvSpPr>
                <a:spLocks noChangeArrowheads="1"/>
              </p:cNvSpPr>
              <p:nvPr/>
            </p:nvSpPr>
            <p:spPr bwMode="auto">
              <a:xfrm>
                <a:off x="4832" y="49"/>
                <a:ext cx="44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95" name="Rectangle 1587"/>
              <p:cNvSpPr>
                <a:spLocks noChangeArrowheads="1"/>
              </p:cNvSpPr>
              <p:nvPr/>
            </p:nvSpPr>
            <p:spPr bwMode="auto">
              <a:xfrm>
                <a:off x="4919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96" name="Rectangle 1588"/>
              <p:cNvSpPr>
                <a:spLocks noChangeArrowheads="1"/>
              </p:cNvSpPr>
              <p:nvPr/>
            </p:nvSpPr>
            <p:spPr bwMode="auto">
              <a:xfrm>
                <a:off x="5005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97" name="Rectangle 1589"/>
              <p:cNvSpPr>
                <a:spLocks noChangeArrowheads="1"/>
              </p:cNvSpPr>
              <p:nvPr/>
            </p:nvSpPr>
            <p:spPr bwMode="auto">
              <a:xfrm>
                <a:off x="5091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98" name="Rectangle 1590"/>
              <p:cNvSpPr>
                <a:spLocks noChangeArrowheads="1"/>
              </p:cNvSpPr>
              <p:nvPr/>
            </p:nvSpPr>
            <p:spPr bwMode="auto">
              <a:xfrm>
                <a:off x="5178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99" name="Rectangle 1591"/>
              <p:cNvSpPr>
                <a:spLocks noChangeArrowheads="1"/>
              </p:cNvSpPr>
              <p:nvPr/>
            </p:nvSpPr>
            <p:spPr bwMode="auto">
              <a:xfrm>
                <a:off x="5264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00" name="Rectangle 1592"/>
              <p:cNvSpPr>
                <a:spLocks noChangeArrowheads="1"/>
              </p:cNvSpPr>
              <p:nvPr/>
            </p:nvSpPr>
            <p:spPr bwMode="auto">
              <a:xfrm>
                <a:off x="5350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01" name="Rectangle 1593"/>
              <p:cNvSpPr>
                <a:spLocks noChangeArrowheads="1"/>
              </p:cNvSpPr>
              <p:nvPr/>
            </p:nvSpPr>
            <p:spPr bwMode="auto">
              <a:xfrm>
                <a:off x="5436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02" name="Rectangle 1594"/>
              <p:cNvSpPr>
                <a:spLocks noChangeArrowheads="1"/>
              </p:cNvSpPr>
              <p:nvPr/>
            </p:nvSpPr>
            <p:spPr bwMode="auto">
              <a:xfrm>
                <a:off x="5523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03" name="Rectangle 1595"/>
              <p:cNvSpPr>
                <a:spLocks noChangeArrowheads="1"/>
              </p:cNvSpPr>
              <p:nvPr/>
            </p:nvSpPr>
            <p:spPr bwMode="auto">
              <a:xfrm>
                <a:off x="5609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04" name="Rectangle 1596"/>
              <p:cNvSpPr>
                <a:spLocks noChangeArrowheads="1"/>
              </p:cNvSpPr>
              <p:nvPr/>
            </p:nvSpPr>
            <p:spPr bwMode="auto">
              <a:xfrm>
                <a:off x="5695" y="49"/>
                <a:ext cx="43" cy="43"/>
              </a:xfrm>
              <a:prstGeom prst="rect">
                <a:avLst/>
              </a:pr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44605" name="Picture 1597" descr="C:\Mijn documenten\erasmus_mc\logo_wmf_zwart\E_ZW.WMF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0" y="163"/>
              <a:ext cx="856" cy="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4467" name="Group 145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44466" name="Picture 1458" descr="C:\Mijn documenten\erasmus_mc\logo_ondergronden\sb_dbl.pcx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331" name="Rectangle 1323"/>
            <p:cNvSpPr>
              <a:spLocks noChangeArrowheads="1"/>
            </p:cNvSpPr>
            <p:nvPr/>
          </p:nvSpPr>
          <p:spPr bwMode="hidden">
            <a:xfrm>
              <a:off x="2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32" name="Rectangle 1324"/>
            <p:cNvSpPr>
              <a:spLocks noChangeArrowheads="1"/>
            </p:cNvSpPr>
            <p:nvPr/>
          </p:nvSpPr>
          <p:spPr bwMode="hidden">
            <a:xfrm>
              <a:off x="88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33" name="Rectangle 1325"/>
            <p:cNvSpPr>
              <a:spLocks noChangeArrowheads="1"/>
            </p:cNvSpPr>
            <p:nvPr/>
          </p:nvSpPr>
          <p:spPr bwMode="hidden">
            <a:xfrm>
              <a:off x="174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34" name="Rectangle 1326"/>
            <p:cNvSpPr>
              <a:spLocks noChangeArrowheads="1"/>
            </p:cNvSpPr>
            <p:nvPr/>
          </p:nvSpPr>
          <p:spPr bwMode="hidden">
            <a:xfrm>
              <a:off x="261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35" name="Rectangle 1327"/>
            <p:cNvSpPr>
              <a:spLocks noChangeArrowheads="1"/>
            </p:cNvSpPr>
            <p:nvPr/>
          </p:nvSpPr>
          <p:spPr bwMode="hidden">
            <a:xfrm>
              <a:off x="347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36" name="Rectangle 1328"/>
            <p:cNvSpPr>
              <a:spLocks noChangeArrowheads="1"/>
            </p:cNvSpPr>
            <p:nvPr/>
          </p:nvSpPr>
          <p:spPr bwMode="hidden">
            <a:xfrm>
              <a:off x="433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37" name="Rectangle 1329"/>
            <p:cNvSpPr>
              <a:spLocks noChangeArrowheads="1"/>
            </p:cNvSpPr>
            <p:nvPr/>
          </p:nvSpPr>
          <p:spPr bwMode="hidden">
            <a:xfrm>
              <a:off x="519" y="4232"/>
              <a:ext cx="44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38" name="Rectangle 1330"/>
            <p:cNvSpPr>
              <a:spLocks noChangeArrowheads="1"/>
            </p:cNvSpPr>
            <p:nvPr/>
          </p:nvSpPr>
          <p:spPr bwMode="hidden">
            <a:xfrm>
              <a:off x="606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39" name="Rectangle 1331"/>
            <p:cNvSpPr>
              <a:spLocks noChangeArrowheads="1"/>
            </p:cNvSpPr>
            <p:nvPr/>
          </p:nvSpPr>
          <p:spPr bwMode="hidden">
            <a:xfrm>
              <a:off x="692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0" name="Rectangle 1332"/>
            <p:cNvSpPr>
              <a:spLocks noChangeArrowheads="1"/>
            </p:cNvSpPr>
            <p:nvPr/>
          </p:nvSpPr>
          <p:spPr bwMode="hidden">
            <a:xfrm>
              <a:off x="778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1" name="Rectangle 1333"/>
            <p:cNvSpPr>
              <a:spLocks noChangeArrowheads="1"/>
            </p:cNvSpPr>
            <p:nvPr/>
          </p:nvSpPr>
          <p:spPr bwMode="hidden">
            <a:xfrm>
              <a:off x="864" y="4232"/>
              <a:ext cx="44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2" name="Rectangle 1334"/>
            <p:cNvSpPr>
              <a:spLocks noChangeArrowheads="1"/>
            </p:cNvSpPr>
            <p:nvPr/>
          </p:nvSpPr>
          <p:spPr bwMode="hidden">
            <a:xfrm>
              <a:off x="951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3" name="Rectangle 1335"/>
            <p:cNvSpPr>
              <a:spLocks noChangeArrowheads="1"/>
            </p:cNvSpPr>
            <p:nvPr/>
          </p:nvSpPr>
          <p:spPr bwMode="hidden">
            <a:xfrm>
              <a:off x="1037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4" name="Rectangle 1336"/>
            <p:cNvSpPr>
              <a:spLocks noChangeArrowheads="1"/>
            </p:cNvSpPr>
            <p:nvPr/>
          </p:nvSpPr>
          <p:spPr bwMode="hidden">
            <a:xfrm>
              <a:off x="1123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5" name="Rectangle 1337"/>
            <p:cNvSpPr>
              <a:spLocks noChangeArrowheads="1"/>
            </p:cNvSpPr>
            <p:nvPr/>
          </p:nvSpPr>
          <p:spPr bwMode="hidden">
            <a:xfrm>
              <a:off x="1209" y="4232"/>
              <a:ext cx="44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6" name="Rectangle 1338"/>
            <p:cNvSpPr>
              <a:spLocks noChangeArrowheads="1"/>
            </p:cNvSpPr>
            <p:nvPr/>
          </p:nvSpPr>
          <p:spPr bwMode="hidden">
            <a:xfrm>
              <a:off x="1296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7" name="Rectangle 1339"/>
            <p:cNvSpPr>
              <a:spLocks noChangeArrowheads="1"/>
            </p:cNvSpPr>
            <p:nvPr/>
          </p:nvSpPr>
          <p:spPr bwMode="hidden">
            <a:xfrm>
              <a:off x="1382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8" name="Rectangle 1340"/>
            <p:cNvSpPr>
              <a:spLocks noChangeArrowheads="1"/>
            </p:cNvSpPr>
            <p:nvPr/>
          </p:nvSpPr>
          <p:spPr bwMode="hidden">
            <a:xfrm>
              <a:off x="1468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9" name="Rectangle 1341"/>
            <p:cNvSpPr>
              <a:spLocks noChangeArrowheads="1"/>
            </p:cNvSpPr>
            <p:nvPr/>
          </p:nvSpPr>
          <p:spPr bwMode="hidden">
            <a:xfrm>
              <a:off x="1555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50" name="Rectangle 1342"/>
            <p:cNvSpPr>
              <a:spLocks noChangeArrowheads="1"/>
            </p:cNvSpPr>
            <p:nvPr/>
          </p:nvSpPr>
          <p:spPr bwMode="hidden">
            <a:xfrm>
              <a:off x="1641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51" name="Rectangle 1343"/>
            <p:cNvSpPr>
              <a:spLocks noChangeArrowheads="1"/>
            </p:cNvSpPr>
            <p:nvPr/>
          </p:nvSpPr>
          <p:spPr bwMode="hidden">
            <a:xfrm>
              <a:off x="1727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52" name="Rectangle 1344"/>
            <p:cNvSpPr>
              <a:spLocks noChangeArrowheads="1"/>
            </p:cNvSpPr>
            <p:nvPr/>
          </p:nvSpPr>
          <p:spPr bwMode="hidden">
            <a:xfrm>
              <a:off x="1813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53" name="Rectangle 1345"/>
            <p:cNvSpPr>
              <a:spLocks noChangeArrowheads="1"/>
            </p:cNvSpPr>
            <p:nvPr/>
          </p:nvSpPr>
          <p:spPr bwMode="hidden">
            <a:xfrm>
              <a:off x="1900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54" name="Rectangle 1346"/>
            <p:cNvSpPr>
              <a:spLocks noChangeArrowheads="1"/>
            </p:cNvSpPr>
            <p:nvPr/>
          </p:nvSpPr>
          <p:spPr bwMode="hidden">
            <a:xfrm>
              <a:off x="1986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55" name="Rectangle 1347"/>
            <p:cNvSpPr>
              <a:spLocks noChangeArrowheads="1"/>
            </p:cNvSpPr>
            <p:nvPr/>
          </p:nvSpPr>
          <p:spPr bwMode="hidden">
            <a:xfrm>
              <a:off x="2072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56" name="Rectangle 1348"/>
            <p:cNvSpPr>
              <a:spLocks noChangeArrowheads="1"/>
            </p:cNvSpPr>
            <p:nvPr/>
          </p:nvSpPr>
          <p:spPr bwMode="hidden">
            <a:xfrm>
              <a:off x="2158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57" name="Rectangle 1349"/>
            <p:cNvSpPr>
              <a:spLocks noChangeArrowheads="1"/>
            </p:cNvSpPr>
            <p:nvPr/>
          </p:nvSpPr>
          <p:spPr bwMode="hidden">
            <a:xfrm>
              <a:off x="2245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58" name="Rectangle 1350"/>
            <p:cNvSpPr>
              <a:spLocks noChangeArrowheads="1"/>
            </p:cNvSpPr>
            <p:nvPr/>
          </p:nvSpPr>
          <p:spPr bwMode="hidden">
            <a:xfrm>
              <a:off x="2331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59" name="Rectangle 1351"/>
            <p:cNvSpPr>
              <a:spLocks noChangeArrowheads="1"/>
            </p:cNvSpPr>
            <p:nvPr/>
          </p:nvSpPr>
          <p:spPr bwMode="hidden">
            <a:xfrm>
              <a:off x="2417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60" name="Rectangle 1352"/>
            <p:cNvSpPr>
              <a:spLocks noChangeArrowheads="1"/>
            </p:cNvSpPr>
            <p:nvPr/>
          </p:nvSpPr>
          <p:spPr bwMode="hidden">
            <a:xfrm>
              <a:off x="2503" y="4232"/>
              <a:ext cx="44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61" name="Rectangle 1353"/>
            <p:cNvSpPr>
              <a:spLocks noChangeArrowheads="1"/>
            </p:cNvSpPr>
            <p:nvPr/>
          </p:nvSpPr>
          <p:spPr bwMode="hidden">
            <a:xfrm>
              <a:off x="2590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62" name="Rectangle 1354"/>
            <p:cNvSpPr>
              <a:spLocks noChangeArrowheads="1"/>
            </p:cNvSpPr>
            <p:nvPr/>
          </p:nvSpPr>
          <p:spPr bwMode="hidden">
            <a:xfrm>
              <a:off x="2676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63" name="Rectangle 1355"/>
            <p:cNvSpPr>
              <a:spLocks noChangeArrowheads="1"/>
            </p:cNvSpPr>
            <p:nvPr/>
          </p:nvSpPr>
          <p:spPr bwMode="hidden">
            <a:xfrm>
              <a:off x="2762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64" name="Rectangle 1356"/>
            <p:cNvSpPr>
              <a:spLocks noChangeArrowheads="1"/>
            </p:cNvSpPr>
            <p:nvPr/>
          </p:nvSpPr>
          <p:spPr bwMode="hidden">
            <a:xfrm>
              <a:off x="2848" y="4232"/>
              <a:ext cx="44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65" name="Rectangle 1357"/>
            <p:cNvSpPr>
              <a:spLocks noChangeArrowheads="1"/>
            </p:cNvSpPr>
            <p:nvPr/>
          </p:nvSpPr>
          <p:spPr bwMode="hidden">
            <a:xfrm>
              <a:off x="2935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66" name="Rectangle 1358"/>
            <p:cNvSpPr>
              <a:spLocks noChangeArrowheads="1"/>
            </p:cNvSpPr>
            <p:nvPr/>
          </p:nvSpPr>
          <p:spPr bwMode="hidden">
            <a:xfrm>
              <a:off x="3021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67" name="Rectangle 1359"/>
            <p:cNvSpPr>
              <a:spLocks noChangeArrowheads="1"/>
            </p:cNvSpPr>
            <p:nvPr/>
          </p:nvSpPr>
          <p:spPr bwMode="hidden">
            <a:xfrm>
              <a:off x="3107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68" name="Rectangle 1360"/>
            <p:cNvSpPr>
              <a:spLocks noChangeArrowheads="1"/>
            </p:cNvSpPr>
            <p:nvPr/>
          </p:nvSpPr>
          <p:spPr bwMode="hidden">
            <a:xfrm>
              <a:off x="3194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69" name="Rectangle 1361"/>
            <p:cNvSpPr>
              <a:spLocks noChangeArrowheads="1"/>
            </p:cNvSpPr>
            <p:nvPr/>
          </p:nvSpPr>
          <p:spPr bwMode="hidden">
            <a:xfrm>
              <a:off x="3280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70" name="Rectangle 1362"/>
            <p:cNvSpPr>
              <a:spLocks noChangeArrowheads="1"/>
            </p:cNvSpPr>
            <p:nvPr/>
          </p:nvSpPr>
          <p:spPr bwMode="hidden">
            <a:xfrm>
              <a:off x="3366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71" name="Rectangle 1363"/>
            <p:cNvSpPr>
              <a:spLocks noChangeArrowheads="1"/>
            </p:cNvSpPr>
            <p:nvPr/>
          </p:nvSpPr>
          <p:spPr bwMode="hidden">
            <a:xfrm>
              <a:off x="3452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72" name="Rectangle 1364"/>
            <p:cNvSpPr>
              <a:spLocks noChangeArrowheads="1"/>
            </p:cNvSpPr>
            <p:nvPr/>
          </p:nvSpPr>
          <p:spPr bwMode="hidden">
            <a:xfrm>
              <a:off x="3539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73" name="Rectangle 1365"/>
            <p:cNvSpPr>
              <a:spLocks noChangeArrowheads="1"/>
            </p:cNvSpPr>
            <p:nvPr/>
          </p:nvSpPr>
          <p:spPr bwMode="hidden">
            <a:xfrm>
              <a:off x="3625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74" name="Rectangle 1366"/>
            <p:cNvSpPr>
              <a:spLocks noChangeArrowheads="1"/>
            </p:cNvSpPr>
            <p:nvPr/>
          </p:nvSpPr>
          <p:spPr bwMode="hidden">
            <a:xfrm>
              <a:off x="3711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75" name="Rectangle 1367"/>
            <p:cNvSpPr>
              <a:spLocks noChangeArrowheads="1"/>
            </p:cNvSpPr>
            <p:nvPr/>
          </p:nvSpPr>
          <p:spPr bwMode="hidden">
            <a:xfrm>
              <a:off x="3797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76" name="Rectangle 1368"/>
            <p:cNvSpPr>
              <a:spLocks noChangeArrowheads="1"/>
            </p:cNvSpPr>
            <p:nvPr/>
          </p:nvSpPr>
          <p:spPr bwMode="hidden">
            <a:xfrm>
              <a:off x="3884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77" name="Rectangle 1369"/>
            <p:cNvSpPr>
              <a:spLocks noChangeArrowheads="1"/>
            </p:cNvSpPr>
            <p:nvPr/>
          </p:nvSpPr>
          <p:spPr bwMode="hidden">
            <a:xfrm>
              <a:off x="3970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78" name="Rectangle 1370"/>
            <p:cNvSpPr>
              <a:spLocks noChangeArrowheads="1"/>
            </p:cNvSpPr>
            <p:nvPr/>
          </p:nvSpPr>
          <p:spPr bwMode="hidden">
            <a:xfrm>
              <a:off x="4056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79" name="Rectangle 1371"/>
            <p:cNvSpPr>
              <a:spLocks noChangeArrowheads="1"/>
            </p:cNvSpPr>
            <p:nvPr/>
          </p:nvSpPr>
          <p:spPr bwMode="hidden">
            <a:xfrm>
              <a:off x="4142" y="4232"/>
              <a:ext cx="44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80" name="Rectangle 1372"/>
            <p:cNvSpPr>
              <a:spLocks noChangeArrowheads="1"/>
            </p:cNvSpPr>
            <p:nvPr/>
          </p:nvSpPr>
          <p:spPr bwMode="hidden">
            <a:xfrm>
              <a:off x="4229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81" name="Rectangle 1373"/>
            <p:cNvSpPr>
              <a:spLocks noChangeArrowheads="1"/>
            </p:cNvSpPr>
            <p:nvPr/>
          </p:nvSpPr>
          <p:spPr bwMode="hidden">
            <a:xfrm>
              <a:off x="4315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82" name="Rectangle 1374"/>
            <p:cNvSpPr>
              <a:spLocks noChangeArrowheads="1"/>
            </p:cNvSpPr>
            <p:nvPr/>
          </p:nvSpPr>
          <p:spPr bwMode="hidden">
            <a:xfrm>
              <a:off x="4401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83" name="Rectangle 1375"/>
            <p:cNvSpPr>
              <a:spLocks noChangeArrowheads="1"/>
            </p:cNvSpPr>
            <p:nvPr/>
          </p:nvSpPr>
          <p:spPr bwMode="hidden">
            <a:xfrm>
              <a:off x="4487" y="4232"/>
              <a:ext cx="44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84" name="Rectangle 1376"/>
            <p:cNvSpPr>
              <a:spLocks noChangeArrowheads="1"/>
            </p:cNvSpPr>
            <p:nvPr/>
          </p:nvSpPr>
          <p:spPr bwMode="hidden">
            <a:xfrm>
              <a:off x="4574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85" name="Rectangle 1377"/>
            <p:cNvSpPr>
              <a:spLocks noChangeArrowheads="1"/>
            </p:cNvSpPr>
            <p:nvPr/>
          </p:nvSpPr>
          <p:spPr bwMode="hidden">
            <a:xfrm>
              <a:off x="4660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86" name="Rectangle 1378"/>
            <p:cNvSpPr>
              <a:spLocks noChangeArrowheads="1"/>
            </p:cNvSpPr>
            <p:nvPr/>
          </p:nvSpPr>
          <p:spPr bwMode="hidden">
            <a:xfrm>
              <a:off x="4746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87" name="Rectangle 1379"/>
            <p:cNvSpPr>
              <a:spLocks noChangeArrowheads="1"/>
            </p:cNvSpPr>
            <p:nvPr/>
          </p:nvSpPr>
          <p:spPr bwMode="hidden">
            <a:xfrm>
              <a:off x="4832" y="4232"/>
              <a:ext cx="44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88" name="Rectangle 1380"/>
            <p:cNvSpPr>
              <a:spLocks noChangeArrowheads="1"/>
            </p:cNvSpPr>
            <p:nvPr/>
          </p:nvSpPr>
          <p:spPr bwMode="hidden">
            <a:xfrm>
              <a:off x="4919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89" name="Rectangle 1381"/>
            <p:cNvSpPr>
              <a:spLocks noChangeArrowheads="1"/>
            </p:cNvSpPr>
            <p:nvPr/>
          </p:nvSpPr>
          <p:spPr bwMode="hidden">
            <a:xfrm>
              <a:off x="5005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90" name="Rectangle 1382"/>
            <p:cNvSpPr>
              <a:spLocks noChangeArrowheads="1"/>
            </p:cNvSpPr>
            <p:nvPr/>
          </p:nvSpPr>
          <p:spPr bwMode="hidden">
            <a:xfrm>
              <a:off x="5091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91" name="Rectangle 1383"/>
            <p:cNvSpPr>
              <a:spLocks noChangeArrowheads="1"/>
            </p:cNvSpPr>
            <p:nvPr/>
          </p:nvSpPr>
          <p:spPr bwMode="hidden">
            <a:xfrm>
              <a:off x="5178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92" name="Rectangle 1384"/>
            <p:cNvSpPr>
              <a:spLocks noChangeArrowheads="1"/>
            </p:cNvSpPr>
            <p:nvPr/>
          </p:nvSpPr>
          <p:spPr bwMode="hidden">
            <a:xfrm>
              <a:off x="5264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93" name="Rectangle 1385"/>
            <p:cNvSpPr>
              <a:spLocks noChangeArrowheads="1"/>
            </p:cNvSpPr>
            <p:nvPr/>
          </p:nvSpPr>
          <p:spPr bwMode="hidden">
            <a:xfrm>
              <a:off x="5350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94" name="Rectangle 1386"/>
            <p:cNvSpPr>
              <a:spLocks noChangeArrowheads="1"/>
            </p:cNvSpPr>
            <p:nvPr/>
          </p:nvSpPr>
          <p:spPr bwMode="hidden">
            <a:xfrm>
              <a:off x="5436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95" name="Rectangle 1387"/>
            <p:cNvSpPr>
              <a:spLocks noChangeArrowheads="1"/>
            </p:cNvSpPr>
            <p:nvPr/>
          </p:nvSpPr>
          <p:spPr bwMode="hidden">
            <a:xfrm>
              <a:off x="5523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96" name="Rectangle 1388"/>
            <p:cNvSpPr>
              <a:spLocks noChangeArrowheads="1"/>
            </p:cNvSpPr>
            <p:nvPr/>
          </p:nvSpPr>
          <p:spPr bwMode="hidden">
            <a:xfrm>
              <a:off x="5609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97" name="Rectangle 1389"/>
            <p:cNvSpPr>
              <a:spLocks noChangeArrowheads="1"/>
            </p:cNvSpPr>
            <p:nvPr/>
          </p:nvSpPr>
          <p:spPr bwMode="hidden">
            <a:xfrm>
              <a:off x="5695" y="4232"/>
              <a:ext cx="43" cy="44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98" name="Rectangle 1390"/>
            <p:cNvSpPr>
              <a:spLocks noChangeArrowheads="1"/>
            </p:cNvSpPr>
            <p:nvPr/>
          </p:nvSpPr>
          <p:spPr bwMode="hidden">
            <a:xfrm>
              <a:off x="2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99" name="Rectangle 1391"/>
            <p:cNvSpPr>
              <a:spLocks noChangeArrowheads="1"/>
            </p:cNvSpPr>
            <p:nvPr/>
          </p:nvSpPr>
          <p:spPr bwMode="hidden">
            <a:xfrm>
              <a:off x="88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00" name="Rectangle 1392"/>
            <p:cNvSpPr>
              <a:spLocks noChangeArrowheads="1"/>
            </p:cNvSpPr>
            <p:nvPr/>
          </p:nvSpPr>
          <p:spPr bwMode="hidden">
            <a:xfrm>
              <a:off x="174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01" name="Rectangle 1393"/>
            <p:cNvSpPr>
              <a:spLocks noChangeArrowheads="1"/>
            </p:cNvSpPr>
            <p:nvPr/>
          </p:nvSpPr>
          <p:spPr bwMode="hidden">
            <a:xfrm>
              <a:off x="261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02" name="Rectangle 1394"/>
            <p:cNvSpPr>
              <a:spLocks noChangeArrowheads="1"/>
            </p:cNvSpPr>
            <p:nvPr/>
          </p:nvSpPr>
          <p:spPr bwMode="hidden">
            <a:xfrm>
              <a:off x="347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03" name="Rectangle 1395"/>
            <p:cNvSpPr>
              <a:spLocks noChangeArrowheads="1"/>
            </p:cNvSpPr>
            <p:nvPr/>
          </p:nvSpPr>
          <p:spPr bwMode="hidden">
            <a:xfrm>
              <a:off x="433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04" name="Rectangle 1396"/>
            <p:cNvSpPr>
              <a:spLocks noChangeArrowheads="1"/>
            </p:cNvSpPr>
            <p:nvPr/>
          </p:nvSpPr>
          <p:spPr bwMode="hidden">
            <a:xfrm>
              <a:off x="519" y="49"/>
              <a:ext cx="44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05" name="Rectangle 1397"/>
            <p:cNvSpPr>
              <a:spLocks noChangeArrowheads="1"/>
            </p:cNvSpPr>
            <p:nvPr/>
          </p:nvSpPr>
          <p:spPr bwMode="hidden">
            <a:xfrm>
              <a:off x="606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06" name="Rectangle 1398"/>
            <p:cNvSpPr>
              <a:spLocks noChangeArrowheads="1"/>
            </p:cNvSpPr>
            <p:nvPr/>
          </p:nvSpPr>
          <p:spPr bwMode="hidden">
            <a:xfrm>
              <a:off x="692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07" name="Rectangle 1399"/>
            <p:cNvSpPr>
              <a:spLocks noChangeArrowheads="1"/>
            </p:cNvSpPr>
            <p:nvPr/>
          </p:nvSpPr>
          <p:spPr bwMode="hidden">
            <a:xfrm>
              <a:off x="778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08" name="Rectangle 1400"/>
            <p:cNvSpPr>
              <a:spLocks noChangeArrowheads="1"/>
            </p:cNvSpPr>
            <p:nvPr/>
          </p:nvSpPr>
          <p:spPr bwMode="hidden">
            <a:xfrm>
              <a:off x="864" y="49"/>
              <a:ext cx="44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09" name="Rectangle 1401"/>
            <p:cNvSpPr>
              <a:spLocks noChangeArrowheads="1"/>
            </p:cNvSpPr>
            <p:nvPr/>
          </p:nvSpPr>
          <p:spPr bwMode="hidden">
            <a:xfrm>
              <a:off x="951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10" name="Rectangle 1402"/>
            <p:cNvSpPr>
              <a:spLocks noChangeArrowheads="1"/>
            </p:cNvSpPr>
            <p:nvPr/>
          </p:nvSpPr>
          <p:spPr bwMode="hidden">
            <a:xfrm>
              <a:off x="1037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11" name="Rectangle 1403"/>
            <p:cNvSpPr>
              <a:spLocks noChangeArrowheads="1"/>
            </p:cNvSpPr>
            <p:nvPr/>
          </p:nvSpPr>
          <p:spPr bwMode="hidden">
            <a:xfrm>
              <a:off x="1123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12" name="Rectangle 1404"/>
            <p:cNvSpPr>
              <a:spLocks noChangeArrowheads="1"/>
            </p:cNvSpPr>
            <p:nvPr/>
          </p:nvSpPr>
          <p:spPr bwMode="hidden">
            <a:xfrm>
              <a:off x="1209" y="49"/>
              <a:ext cx="44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13" name="Rectangle 1405"/>
            <p:cNvSpPr>
              <a:spLocks noChangeArrowheads="1"/>
            </p:cNvSpPr>
            <p:nvPr/>
          </p:nvSpPr>
          <p:spPr bwMode="hidden">
            <a:xfrm>
              <a:off x="1296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14" name="Rectangle 1406"/>
            <p:cNvSpPr>
              <a:spLocks noChangeArrowheads="1"/>
            </p:cNvSpPr>
            <p:nvPr/>
          </p:nvSpPr>
          <p:spPr bwMode="hidden">
            <a:xfrm>
              <a:off x="1382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15" name="Rectangle 1407"/>
            <p:cNvSpPr>
              <a:spLocks noChangeArrowheads="1"/>
            </p:cNvSpPr>
            <p:nvPr/>
          </p:nvSpPr>
          <p:spPr bwMode="hidden">
            <a:xfrm>
              <a:off x="1468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16" name="Rectangle 1408"/>
            <p:cNvSpPr>
              <a:spLocks noChangeArrowheads="1"/>
            </p:cNvSpPr>
            <p:nvPr/>
          </p:nvSpPr>
          <p:spPr bwMode="hidden">
            <a:xfrm>
              <a:off x="1555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17" name="Rectangle 1409"/>
            <p:cNvSpPr>
              <a:spLocks noChangeArrowheads="1"/>
            </p:cNvSpPr>
            <p:nvPr/>
          </p:nvSpPr>
          <p:spPr bwMode="hidden">
            <a:xfrm>
              <a:off x="1641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18" name="Rectangle 1410"/>
            <p:cNvSpPr>
              <a:spLocks noChangeArrowheads="1"/>
            </p:cNvSpPr>
            <p:nvPr/>
          </p:nvSpPr>
          <p:spPr bwMode="hidden">
            <a:xfrm>
              <a:off x="1727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19" name="Rectangle 1411"/>
            <p:cNvSpPr>
              <a:spLocks noChangeArrowheads="1"/>
            </p:cNvSpPr>
            <p:nvPr/>
          </p:nvSpPr>
          <p:spPr bwMode="hidden">
            <a:xfrm>
              <a:off x="1813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20" name="Rectangle 1412"/>
            <p:cNvSpPr>
              <a:spLocks noChangeArrowheads="1"/>
            </p:cNvSpPr>
            <p:nvPr/>
          </p:nvSpPr>
          <p:spPr bwMode="hidden">
            <a:xfrm>
              <a:off x="1900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21" name="Rectangle 1413"/>
            <p:cNvSpPr>
              <a:spLocks noChangeArrowheads="1"/>
            </p:cNvSpPr>
            <p:nvPr/>
          </p:nvSpPr>
          <p:spPr bwMode="hidden">
            <a:xfrm>
              <a:off x="1986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22" name="Rectangle 1414"/>
            <p:cNvSpPr>
              <a:spLocks noChangeArrowheads="1"/>
            </p:cNvSpPr>
            <p:nvPr/>
          </p:nvSpPr>
          <p:spPr bwMode="hidden">
            <a:xfrm>
              <a:off x="2072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23" name="Rectangle 1415"/>
            <p:cNvSpPr>
              <a:spLocks noChangeArrowheads="1"/>
            </p:cNvSpPr>
            <p:nvPr/>
          </p:nvSpPr>
          <p:spPr bwMode="hidden">
            <a:xfrm>
              <a:off x="2158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24" name="Rectangle 1416"/>
            <p:cNvSpPr>
              <a:spLocks noChangeArrowheads="1"/>
            </p:cNvSpPr>
            <p:nvPr/>
          </p:nvSpPr>
          <p:spPr bwMode="hidden">
            <a:xfrm>
              <a:off x="2245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25" name="Rectangle 1417"/>
            <p:cNvSpPr>
              <a:spLocks noChangeArrowheads="1"/>
            </p:cNvSpPr>
            <p:nvPr/>
          </p:nvSpPr>
          <p:spPr bwMode="hidden">
            <a:xfrm>
              <a:off x="2331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26" name="Rectangle 1418"/>
            <p:cNvSpPr>
              <a:spLocks noChangeArrowheads="1"/>
            </p:cNvSpPr>
            <p:nvPr/>
          </p:nvSpPr>
          <p:spPr bwMode="hidden">
            <a:xfrm>
              <a:off x="2417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27" name="Rectangle 1419"/>
            <p:cNvSpPr>
              <a:spLocks noChangeArrowheads="1"/>
            </p:cNvSpPr>
            <p:nvPr/>
          </p:nvSpPr>
          <p:spPr bwMode="hidden">
            <a:xfrm>
              <a:off x="2503" y="49"/>
              <a:ext cx="44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28" name="Rectangle 1420"/>
            <p:cNvSpPr>
              <a:spLocks noChangeArrowheads="1"/>
            </p:cNvSpPr>
            <p:nvPr/>
          </p:nvSpPr>
          <p:spPr bwMode="hidden">
            <a:xfrm>
              <a:off x="2590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29" name="Rectangle 1421"/>
            <p:cNvSpPr>
              <a:spLocks noChangeArrowheads="1"/>
            </p:cNvSpPr>
            <p:nvPr/>
          </p:nvSpPr>
          <p:spPr bwMode="hidden">
            <a:xfrm>
              <a:off x="2676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30" name="Rectangle 1422"/>
            <p:cNvSpPr>
              <a:spLocks noChangeArrowheads="1"/>
            </p:cNvSpPr>
            <p:nvPr/>
          </p:nvSpPr>
          <p:spPr bwMode="hidden">
            <a:xfrm>
              <a:off x="2762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31" name="Rectangle 1423"/>
            <p:cNvSpPr>
              <a:spLocks noChangeArrowheads="1"/>
            </p:cNvSpPr>
            <p:nvPr/>
          </p:nvSpPr>
          <p:spPr bwMode="hidden">
            <a:xfrm>
              <a:off x="2848" y="49"/>
              <a:ext cx="44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32" name="Rectangle 1424"/>
            <p:cNvSpPr>
              <a:spLocks noChangeArrowheads="1"/>
            </p:cNvSpPr>
            <p:nvPr/>
          </p:nvSpPr>
          <p:spPr bwMode="hidden">
            <a:xfrm>
              <a:off x="2935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33" name="Rectangle 1425"/>
            <p:cNvSpPr>
              <a:spLocks noChangeArrowheads="1"/>
            </p:cNvSpPr>
            <p:nvPr/>
          </p:nvSpPr>
          <p:spPr bwMode="hidden">
            <a:xfrm>
              <a:off x="3021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34" name="Rectangle 1426"/>
            <p:cNvSpPr>
              <a:spLocks noChangeArrowheads="1"/>
            </p:cNvSpPr>
            <p:nvPr/>
          </p:nvSpPr>
          <p:spPr bwMode="hidden">
            <a:xfrm>
              <a:off x="3107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35" name="Rectangle 1427"/>
            <p:cNvSpPr>
              <a:spLocks noChangeArrowheads="1"/>
            </p:cNvSpPr>
            <p:nvPr/>
          </p:nvSpPr>
          <p:spPr bwMode="hidden">
            <a:xfrm>
              <a:off x="3194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36" name="Rectangle 1428"/>
            <p:cNvSpPr>
              <a:spLocks noChangeArrowheads="1"/>
            </p:cNvSpPr>
            <p:nvPr/>
          </p:nvSpPr>
          <p:spPr bwMode="hidden">
            <a:xfrm>
              <a:off x="3280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37" name="Rectangle 1429"/>
            <p:cNvSpPr>
              <a:spLocks noChangeArrowheads="1"/>
            </p:cNvSpPr>
            <p:nvPr/>
          </p:nvSpPr>
          <p:spPr bwMode="hidden">
            <a:xfrm>
              <a:off x="3366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38" name="Rectangle 1430"/>
            <p:cNvSpPr>
              <a:spLocks noChangeArrowheads="1"/>
            </p:cNvSpPr>
            <p:nvPr/>
          </p:nvSpPr>
          <p:spPr bwMode="hidden">
            <a:xfrm>
              <a:off x="3452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39" name="Rectangle 1431"/>
            <p:cNvSpPr>
              <a:spLocks noChangeArrowheads="1"/>
            </p:cNvSpPr>
            <p:nvPr/>
          </p:nvSpPr>
          <p:spPr bwMode="hidden">
            <a:xfrm>
              <a:off x="3539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0" name="Rectangle 1432"/>
            <p:cNvSpPr>
              <a:spLocks noChangeArrowheads="1"/>
            </p:cNvSpPr>
            <p:nvPr/>
          </p:nvSpPr>
          <p:spPr bwMode="hidden">
            <a:xfrm>
              <a:off x="3625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1" name="Rectangle 1433"/>
            <p:cNvSpPr>
              <a:spLocks noChangeArrowheads="1"/>
            </p:cNvSpPr>
            <p:nvPr/>
          </p:nvSpPr>
          <p:spPr bwMode="hidden">
            <a:xfrm>
              <a:off x="3711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2" name="Rectangle 1434"/>
            <p:cNvSpPr>
              <a:spLocks noChangeArrowheads="1"/>
            </p:cNvSpPr>
            <p:nvPr/>
          </p:nvSpPr>
          <p:spPr bwMode="hidden">
            <a:xfrm>
              <a:off x="3797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3" name="Rectangle 1435"/>
            <p:cNvSpPr>
              <a:spLocks noChangeArrowheads="1"/>
            </p:cNvSpPr>
            <p:nvPr/>
          </p:nvSpPr>
          <p:spPr bwMode="hidden">
            <a:xfrm>
              <a:off x="3884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4" name="Rectangle 1436"/>
            <p:cNvSpPr>
              <a:spLocks noChangeArrowheads="1"/>
            </p:cNvSpPr>
            <p:nvPr/>
          </p:nvSpPr>
          <p:spPr bwMode="hidden">
            <a:xfrm>
              <a:off x="3970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5" name="Rectangle 1437"/>
            <p:cNvSpPr>
              <a:spLocks noChangeArrowheads="1"/>
            </p:cNvSpPr>
            <p:nvPr/>
          </p:nvSpPr>
          <p:spPr bwMode="hidden">
            <a:xfrm>
              <a:off x="4056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6" name="Rectangle 1438"/>
            <p:cNvSpPr>
              <a:spLocks noChangeArrowheads="1"/>
            </p:cNvSpPr>
            <p:nvPr/>
          </p:nvSpPr>
          <p:spPr bwMode="hidden">
            <a:xfrm>
              <a:off x="4142" y="49"/>
              <a:ext cx="44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7" name="Rectangle 1439"/>
            <p:cNvSpPr>
              <a:spLocks noChangeArrowheads="1"/>
            </p:cNvSpPr>
            <p:nvPr/>
          </p:nvSpPr>
          <p:spPr bwMode="hidden">
            <a:xfrm>
              <a:off x="4229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8" name="Rectangle 1440"/>
            <p:cNvSpPr>
              <a:spLocks noChangeArrowheads="1"/>
            </p:cNvSpPr>
            <p:nvPr/>
          </p:nvSpPr>
          <p:spPr bwMode="hidden">
            <a:xfrm>
              <a:off x="4315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9" name="Rectangle 1441"/>
            <p:cNvSpPr>
              <a:spLocks noChangeArrowheads="1"/>
            </p:cNvSpPr>
            <p:nvPr/>
          </p:nvSpPr>
          <p:spPr bwMode="hidden">
            <a:xfrm>
              <a:off x="4401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50" name="Rectangle 1442"/>
            <p:cNvSpPr>
              <a:spLocks noChangeArrowheads="1"/>
            </p:cNvSpPr>
            <p:nvPr/>
          </p:nvSpPr>
          <p:spPr bwMode="hidden">
            <a:xfrm>
              <a:off x="4487" y="49"/>
              <a:ext cx="44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51" name="Rectangle 1443"/>
            <p:cNvSpPr>
              <a:spLocks noChangeArrowheads="1"/>
            </p:cNvSpPr>
            <p:nvPr/>
          </p:nvSpPr>
          <p:spPr bwMode="hidden">
            <a:xfrm>
              <a:off x="4574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52" name="Rectangle 1444"/>
            <p:cNvSpPr>
              <a:spLocks noChangeArrowheads="1"/>
            </p:cNvSpPr>
            <p:nvPr/>
          </p:nvSpPr>
          <p:spPr bwMode="hidden">
            <a:xfrm>
              <a:off x="4660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53" name="Rectangle 1445"/>
            <p:cNvSpPr>
              <a:spLocks noChangeArrowheads="1"/>
            </p:cNvSpPr>
            <p:nvPr/>
          </p:nvSpPr>
          <p:spPr bwMode="hidden">
            <a:xfrm>
              <a:off x="4746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54" name="Rectangle 1446"/>
            <p:cNvSpPr>
              <a:spLocks noChangeArrowheads="1"/>
            </p:cNvSpPr>
            <p:nvPr/>
          </p:nvSpPr>
          <p:spPr bwMode="hidden">
            <a:xfrm>
              <a:off x="4832" y="49"/>
              <a:ext cx="44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55" name="Rectangle 1447"/>
            <p:cNvSpPr>
              <a:spLocks noChangeArrowheads="1"/>
            </p:cNvSpPr>
            <p:nvPr/>
          </p:nvSpPr>
          <p:spPr bwMode="hidden">
            <a:xfrm>
              <a:off x="4919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56" name="Rectangle 1448"/>
            <p:cNvSpPr>
              <a:spLocks noChangeArrowheads="1"/>
            </p:cNvSpPr>
            <p:nvPr/>
          </p:nvSpPr>
          <p:spPr bwMode="hidden">
            <a:xfrm>
              <a:off x="5005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57" name="Rectangle 1449"/>
            <p:cNvSpPr>
              <a:spLocks noChangeArrowheads="1"/>
            </p:cNvSpPr>
            <p:nvPr/>
          </p:nvSpPr>
          <p:spPr bwMode="hidden">
            <a:xfrm>
              <a:off x="5091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58" name="Rectangle 1450"/>
            <p:cNvSpPr>
              <a:spLocks noChangeArrowheads="1"/>
            </p:cNvSpPr>
            <p:nvPr/>
          </p:nvSpPr>
          <p:spPr bwMode="hidden">
            <a:xfrm>
              <a:off x="5178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59" name="Rectangle 1451"/>
            <p:cNvSpPr>
              <a:spLocks noChangeArrowheads="1"/>
            </p:cNvSpPr>
            <p:nvPr/>
          </p:nvSpPr>
          <p:spPr bwMode="hidden">
            <a:xfrm>
              <a:off x="5264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60" name="Rectangle 1452"/>
            <p:cNvSpPr>
              <a:spLocks noChangeArrowheads="1"/>
            </p:cNvSpPr>
            <p:nvPr/>
          </p:nvSpPr>
          <p:spPr bwMode="hidden">
            <a:xfrm>
              <a:off x="5350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61" name="Rectangle 1453"/>
            <p:cNvSpPr>
              <a:spLocks noChangeArrowheads="1"/>
            </p:cNvSpPr>
            <p:nvPr/>
          </p:nvSpPr>
          <p:spPr bwMode="hidden">
            <a:xfrm>
              <a:off x="5436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62" name="Rectangle 1454"/>
            <p:cNvSpPr>
              <a:spLocks noChangeArrowheads="1"/>
            </p:cNvSpPr>
            <p:nvPr/>
          </p:nvSpPr>
          <p:spPr bwMode="hidden">
            <a:xfrm>
              <a:off x="5523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63" name="Rectangle 1455"/>
            <p:cNvSpPr>
              <a:spLocks noChangeArrowheads="1"/>
            </p:cNvSpPr>
            <p:nvPr/>
          </p:nvSpPr>
          <p:spPr bwMode="hidden">
            <a:xfrm>
              <a:off x="5609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64" name="Rectangle 1456"/>
            <p:cNvSpPr>
              <a:spLocks noChangeArrowheads="1"/>
            </p:cNvSpPr>
            <p:nvPr/>
          </p:nvSpPr>
          <p:spPr bwMode="hidden">
            <a:xfrm>
              <a:off x="5695" y="49"/>
              <a:ext cx="43" cy="43"/>
            </a:xfrm>
            <a:prstGeom prst="rect">
              <a:avLst/>
            </a:prstGeom>
            <a:solidFill>
              <a:srgbClr val="3D4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29" name="Rectangle 505"/>
          <p:cNvSpPr>
            <a:spLocks noGrp="1" noChangeArrowheads="1"/>
          </p:cNvSpPr>
          <p:nvPr>
            <p:ph type="dt" sz="half" idx="2"/>
          </p:nvPr>
        </p:nvSpPr>
        <p:spPr bwMode="hidden">
          <a:xfrm>
            <a:off x="7391400" y="64008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16-10-2001</a:t>
            </a:r>
          </a:p>
        </p:txBody>
      </p:sp>
      <p:sp>
        <p:nvSpPr>
          <p:cNvPr id="1530" name="Rectangle 506"/>
          <p:cNvSpPr>
            <a:spLocks noGrp="1" noChangeArrowheads="1"/>
          </p:cNvSpPr>
          <p:nvPr>
            <p:ph type="sldNum" sz="quarter" idx="4"/>
          </p:nvPr>
        </p:nvSpPr>
        <p:spPr bwMode="hidden">
          <a:xfrm>
            <a:off x="6477000" y="6400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solidFill>
                  <a:schemeClr val="tx1"/>
                </a:solidFill>
              </a:defRPr>
            </a:lvl1pPr>
          </a:lstStyle>
          <a:p>
            <a:fld id="{3F3BDB7C-A229-4156-9B97-B04AF98276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31" name="Rectangle 507"/>
          <p:cNvSpPr>
            <a:spLocks noChangeArrowheads="1"/>
          </p:cNvSpPr>
          <p:nvPr/>
        </p:nvSpPr>
        <p:spPr bwMode="hidden">
          <a:xfrm>
            <a:off x="304800" y="64008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sz="1400" i="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8613" y="304800"/>
            <a:ext cx="72151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D1F7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nl-NL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34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nl-NL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282575" indent="-282575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65175" indent="-1905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39825" indent="-1841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519238" indent="-1841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909763" indent="-195263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366963" indent="-195263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824163" indent="-195263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281363" indent="-195263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738563" indent="-195263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988840"/>
            <a:ext cx="7772400" cy="1143000"/>
          </a:xfrm>
        </p:spPr>
        <p:txBody>
          <a:bodyPr/>
          <a:lstStyle/>
          <a:p>
            <a:r>
              <a:rPr lang="en-GB" sz="3000" dirty="0" smtClean="0"/>
              <a:t>Workshop Embase </a:t>
            </a:r>
            <a:endParaRPr lang="en-US" altLang="en-US" sz="30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212976"/>
            <a:ext cx="8496944" cy="1600200"/>
          </a:xfrm>
        </p:spPr>
        <p:txBody>
          <a:bodyPr/>
          <a:lstStyle/>
          <a:p>
            <a:endParaRPr lang="en-GB" sz="25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2500" b="1" dirty="0" smtClean="0"/>
              <a:t>BMI dag – 15 </a:t>
            </a:r>
            <a:r>
              <a:rPr lang="en-GB" sz="2500" b="1" dirty="0" err="1" smtClean="0"/>
              <a:t>mei</a:t>
            </a:r>
            <a:r>
              <a:rPr lang="en-GB" sz="2500" b="1" dirty="0" smtClean="0"/>
              <a:t> 2014</a:t>
            </a:r>
            <a:endParaRPr lang="en-GB" sz="25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altLang="en-US" dirty="0"/>
          </a:p>
          <a:p>
            <a:r>
              <a:rPr lang="en-GB" altLang="en-US" dirty="0" smtClean="0"/>
              <a:t>Wichor Bramer – Erasmus MC – </a:t>
            </a:r>
            <a:r>
              <a:rPr lang="en-GB" altLang="en-US" dirty="0" err="1" smtClean="0"/>
              <a:t>Medische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Bibliothee</a:t>
            </a:r>
            <a:r>
              <a:rPr lang="en-GB" altLang="en-US" dirty="0" err="1"/>
              <a:t>k</a:t>
            </a: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3" y="304800"/>
            <a:ext cx="7920880" cy="609600"/>
          </a:xfrm>
        </p:spPr>
        <p:txBody>
          <a:bodyPr/>
          <a:lstStyle/>
          <a:p>
            <a:r>
              <a:rPr lang="nl-NL" sz="2600" dirty="0" smtClean="0"/>
              <a:t>Embase(.com) – </a:t>
            </a:r>
            <a:r>
              <a:rPr lang="nl-NL" sz="2600" dirty="0" err="1" smtClean="0"/>
              <a:t>relevance</a:t>
            </a:r>
            <a:r>
              <a:rPr lang="nl-NL" sz="2600" dirty="0" smtClean="0"/>
              <a:t>, </a:t>
            </a:r>
            <a:r>
              <a:rPr lang="nl-NL" sz="2600" dirty="0" err="1" smtClean="0"/>
              <a:t>coverage</a:t>
            </a:r>
            <a:r>
              <a:rPr lang="nl-NL" sz="2600" dirty="0" smtClean="0"/>
              <a:t> en </a:t>
            </a:r>
            <a:r>
              <a:rPr lang="nl-NL" sz="2600" dirty="0" err="1" smtClean="0"/>
              <a:t>recall</a:t>
            </a:r>
            <a:endParaRPr lang="en-US" sz="2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75509"/>
            <a:ext cx="6624736" cy="546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470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Voordelen embase.com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Relevance</a:t>
            </a:r>
            <a:r>
              <a:rPr lang="nl-NL" dirty="0" smtClean="0"/>
              <a:t> ranking</a:t>
            </a:r>
          </a:p>
          <a:p>
            <a:r>
              <a:rPr lang="nl-NL" dirty="0" smtClean="0"/>
              <a:t>Exporteren tot 10000 artikelen tegelijk (in </a:t>
            </a:r>
            <a:r>
              <a:rPr lang="nl-NL" dirty="0" err="1" smtClean="0"/>
              <a:t>OvidSP</a:t>
            </a:r>
            <a:r>
              <a:rPr lang="nl-NL" dirty="0" smtClean="0"/>
              <a:t> effectief plm. 1200, in EBSCO 50)</a:t>
            </a:r>
          </a:p>
          <a:p>
            <a:r>
              <a:rPr lang="nl-NL" dirty="0" smtClean="0"/>
              <a:t>Filters aan de linkerkant geven overzicht van gebruikte </a:t>
            </a:r>
            <a:r>
              <a:rPr lang="nl-NL" dirty="0" err="1" smtClean="0"/>
              <a:t>emtree</a:t>
            </a:r>
            <a:r>
              <a:rPr lang="nl-NL" dirty="0" smtClean="0"/>
              <a:t> </a:t>
            </a:r>
            <a:r>
              <a:rPr lang="nl-NL" dirty="0" err="1" smtClean="0"/>
              <a:t>terms</a:t>
            </a:r>
            <a:r>
              <a:rPr lang="nl-NL" dirty="0" smtClean="0"/>
              <a:t> (</a:t>
            </a:r>
            <a:r>
              <a:rPr lang="nl-NL" dirty="0" err="1" smtClean="0"/>
              <a:t>vgl</a:t>
            </a:r>
            <a:r>
              <a:rPr lang="nl-NL" dirty="0" smtClean="0"/>
              <a:t> </a:t>
            </a:r>
            <a:r>
              <a:rPr lang="nl-NL" dirty="0" err="1" smtClean="0"/>
              <a:t>PubReminer</a:t>
            </a:r>
            <a:r>
              <a:rPr lang="nl-NL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94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000" dirty="0" smtClean="0"/>
              <a:t>Nadelen embase.com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500" dirty="0" smtClean="0"/>
              <a:t>Geen geneste </a:t>
            </a:r>
            <a:r>
              <a:rPr lang="nl-NL" sz="2500" dirty="0" err="1" smtClean="0"/>
              <a:t>proximity</a:t>
            </a:r>
            <a:endParaRPr lang="nl-NL" sz="2500" dirty="0" smtClean="0"/>
          </a:p>
          <a:p>
            <a:pPr marL="0" indent="0">
              <a:buNone/>
            </a:pPr>
            <a:r>
              <a:rPr lang="nl-NL" sz="2500" dirty="0"/>
              <a:t>	</a:t>
            </a:r>
            <a:r>
              <a:rPr lang="nl-NL" dirty="0" err="1" smtClean="0"/>
              <a:t>famil</a:t>
            </a:r>
            <a:r>
              <a:rPr lang="nl-NL" dirty="0" smtClean="0"/>
              <a:t>* NEAR </a:t>
            </a:r>
            <a:r>
              <a:rPr lang="nl-NL" dirty="0" err="1" smtClean="0"/>
              <a:t>hypertroph</a:t>
            </a:r>
            <a:r>
              <a:rPr lang="nl-NL" dirty="0" smtClean="0"/>
              <a:t>* NEAR </a:t>
            </a:r>
            <a:r>
              <a:rPr lang="nl-NL" dirty="0" err="1" smtClean="0"/>
              <a:t>cardiomyopath</a:t>
            </a:r>
            <a:r>
              <a:rPr lang="nl-NL" dirty="0" smtClean="0"/>
              <a:t>* </a:t>
            </a:r>
          </a:p>
          <a:p>
            <a:pPr marL="0" indent="0">
              <a:buNone/>
            </a:pPr>
            <a:r>
              <a:rPr lang="nl-NL" sz="2500" dirty="0" smtClean="0"/>
              <a:t>Geen goed gebruik vraagteken als </a:t>
            </a:r>
            <a:r>
              <a:rPr lang="nl-NL" sz="2500" dirty="0" err="1" smtClean="0"/>
              <a:t>truncatie</a:t>
            </a:r>
            <a:endParaRPr lang="nl-NL" sz="2500" dirty="0" smtClean="0"/>
          </a:p>
          <a:p>
            <a:pPr marL="0" indent="0">
              <a:buNone/>
            </a:pPr>
            <a:r>
              <a:rPr lang="nl-NL" sz="2500" dirty="0"/>
              <a:t>	</a:t>
            </a:r>
            <a:r>
              <a:rPr lang="nl-NL" dirty="0" smtClean="0"/>
              <a:t>exact 1 teken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niet in combinatie met veldnamen</a:t>
            </a:r>
          </a:p>
          <a:p>
            <a:pPr marL="0" indent="0">
              <a:buNone/>
            </a:pPr>
            <a:r>
              <a:rPr lang="nl-NL" sz="2500" dirty="0" smtClean="0"/>
              <a:t>Geen </a:t>
            </a:r>
            <a:r>
              <a:rPr lang="nl-NL" sz="2500" dirty="0" err="1" smtClean="0"/>
              <a:t>zintruncatie</a:t>
            </a:r>
            <a:endParaRPr lang="nl-NL" sz="2500" dirty="0" smtClean="0"/>
          </a:p>
          <a:p>
            <a:pPr marL="0" indent="0">
              <a:buNone/>
            </a:pPr>
            <a:r>
              <a:rPr lang="nl-NL" sz="2500" dirty="0" smtClean="0"/>
              <a:t>	</a:t>
            </a:r>
            <a:r>
              <a:rPr lang="nl-NL" dirty="0" smtClean="0"/>
              <a:t>oplossing: </a:t>
            </a:r>
            <a:r>
              <a:rPr lang="nl-NL" dirty="0" err="1" smtClean="0"/>
              <a:t>proximity</a:t>
            </a:r>
            <a:r>
              <a:rPr lang="nl-NL" dirty="0" smtClean="0"/>
              <a:t> met NEXT</a:t>
            </a:r>
            <a:endParaRPr lang="nl-NL" dirty="0"/>
          </a:p>
          <a:p>
            <a:pPr marL="0" indent="0">
              <a:buNone/>
            </a:pPr>
            <a:r>
              <a:rPr lang="nl-NL" sz="2500" dirty="0"/>
              <a:t>I</a:t>
            </a:r>
            <a:r>
              <a:rPr lang="nl-NL" sz="2500" dirty="0" smtClean="0"/>
              <a:t>nterface </a:t>
            </a:r>
            <a:r>
              <a:rPr lang="nl-NL" sz="2500" dirty="0" err="1" smtClean="0"/>
              <a:t>emtree</a:t>
            </a:r>
            <a:r>
              <a:rPr lang="nl-NL" sz="2500" dirty="0" smtClean="0"/>
              <a:t> </a:t>
            </a:r>
            <a:r>
              <a:rPr lang="nl-NL" sz="2500" dirty="0" err="1" smtClean="0"/>
              <a:t>terms</a:t>
            </a:r>
            <a:r>
              <a:rPr lang="nl-NL" sz="2500" dirty="0" smtClean="0"/>
              <a:t> onhandig (</a:t>
            </a:r>
            <a:r>
              <a:rPr lang="nl-NL" sz="2500" dirty="0" err="1" smtClean="0"/>
              <a:t>OvidSP</a:t>
            </a:r>
            <a:r>
              <a:rPr lang="nl-NL" sz="2500" dirty="0" smtClean="0"/>
              <a:t> beter?)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22939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Pas op!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exporteren naar referentie software komt standaard (RIS format) de volledige tijdschrifttitel mee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000" dirty="0" smtClean="0"/>
              <a:t>Nadelen en valkuilen </a:t>
            </a:r>
            <a:r>
              <a:rPr lang="nl-NL" sz="3000" dirty="0" err="1" smtClean="0"/>
              <a:t>embase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181600"/>
          </a:xfrm>
        </p:spPr>
        <p:txBody>
          <a:bodyPr/>
          <a:lstStyle/>
          <a:p>
            <a:pPr marL="0" indent="0">
              <a:buNone/>
            </a:pPr>
            <a:r>
              <a:rPr lang="nl-NL" sz="4000" dirty="0" err="1" smtClean="0"/>
              <a:t>Emtree</a:t>
            </a:r>
            <a:r>
              <a:rPr lang="nl-NL" sz="4000" dirty="0" smtClean="0"/>
              <a:t> Thesaurus</a:t>
            </a:r>
          </a:p>
          <a:p>
            <a:pPr marL="0" indent="0">
              <a:buNone/>
            </a:pPr>
            <a:r>
              <a:rPr lang="nl-NL" sz="2400" dirty="0" smtClean="0"/>
              <a:t>Veel </a:t>
            </a:r>
            <a:r>
              <a:rPr lang="nl-NL" sz="2400" dirty="0" err="1" smtClean="0"/>
              <a:t>narrower</a:t>
            </a:r>
            <a:r>
              <a:rPr lang="nl-NL" sz="2400" dirty="0" smtClean="0"/>
              <a:t> </a:t>
            </a:r>
            <a:r>
              <a:rPr lang="nl-NL" sz="2400" dirty="0" err="1" smtClean="0"/>
              <a:t>terms</a:t>
            </a:r>
            <a:r>
              <a:rPr lang="nl-NL" sz="2400" dirty="0" smtClean="0"/>
              <a:t> ontbreken 	</a:t>
            </a:r>
            <a:r>
              <a:rPr lang="nl-NL" sz="2400" dirty="0" err="1" smtClean="0"/>
              <a:t>decision</a:t>
            </a:r>
            <a:r>
              <a:rPr lang="nl-NL" sz="2400" dirty="0" smtClean="0"/>
              <a:t> making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dirty="0" smtClean="0"/>
              <a:t>				</a:t>
            </a:r>
            <a:r>
              <a:rPr lang="nl-NL" sz="2400" dirty="0" err="1" smtClean="0"/>
              <a:t>squamous</a:t>
            </a:r>
            <a:r>
              <a:rPr lang="nl-NL" sz="2400" dirty="0" smtClean="0"/>
              <a:t> </a:t>
            </a:r>
            <a:r>
              <a:rPr lang="nl-NL" sz="2400" dirty="0" err="1" smtClean="0"/>
              <a:t>cell</a:t>
            </a:r>
            <a:r>
              <a:rPr lang="nl-NL" sz="2400" dirty="0" smtClean="0"/>
              <a:t> carcinoma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dirty="0" smtClean="0"/>
              <a:t>				leg </a:t>
            </a:r>
            <a:r>
              <a:rPr lang="nl-NL" sz="2400" dirty="0" err="1" smtClean="0"/>
              <a:t>exercise</a:t>
            </a: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Te brede </a:t>
            </a:r>
            <a:r>
              <a:rPr lang="nl-NL" sz="2400" dirty="0" err="1" smtClean="0"/>
              <a:t>terms</a:t>
            </a:r>
            <a:r>
              <a:rPr lang="nl-NL" sz="2400" dirty="0" smtClean="0"/>
              <a:t> als alternatief 	triage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dirty="0" smtClean="0"/>
              <a:t>			</a:t>
            </a:r>
            <a:r>
              <a:rPr lang="nl-NL" sz="2400" dirty="0"/>
              <a:t>	</a:t>
            </a:r>
            <a:r>
              <a:rPr lang="nl-NL" sz="2400" dirty="0" err="1" smtClean="0"/>
              <a:t>causality</a:t>
            </a: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Teveel combinatie termen 		</a:t>
            </a:r>
            <a:r>
              <a:rPr lang="nl-NL" sz="2400" dirty="0" err="1" smtClean="0"/>
              <a:t>peritoneal</a:t>
            </a:r>
            <a:r>
              <a:rPr lang="nl-NL" sz="2400" dirty="0" smtClean="0"/>
              <a:t> </a:t>
            </a:r>
            <a:r>
              <a:rPr lang="nl-NL" sz="2400" dirty="0" err="1" smtClean="0"/>
              <a:t>dialysis</a:t>
            </a:r>
            <a:r>
              <a:rPr lang="nl-NL" sz="2400" dirty="0" smtClean="0"/>
              <a:t> </a:t>
            </a:r>
            <a:r>
              <a:rPr lang="nl-NL" sz="2400" dirty="0" err="1" smtClean="0"/>
              <a:t>catheter</a:t>
            </a: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					</a:t>
            </a:r>
            <a:r>
              <a:rPr lang="nl-NL" sz="2400" dirty="0" err="1" smtClean="0"/>
              <a:t>cancer</a:t>
            </a:r>
            <a:r>
              <a:rPr lang="nl-NL" sz="2400" dirty="0" smtClean="0"/>
              <a:t> </a:t>
            </a:r>
            <a:r>
              <a:rPr lang="nl-NL" sz="2400" dirty="0" err="1" smtClean="0"/>
              <a:t>mortality</a:t>
            </a: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(combinaties </a:t>
            </a:r>
            <a:r>
              <a:rPr lang="nl-NL" sz="2400" dirty="0" err="1" smtClean="0"/>
              <a:t>mesh</a:t>
            </a:r>
            <a:r>
              <a:rPr lang="nl-NL" sz="2400" dirty="0" smtClean="0"/>
              <a:t> / </a:t>
            </a:r>
            <a:r>
              <a:rPr lang="nl-NL" sz="2400" dirty="0" err="1" smtClean="0"/>
              <a:t>subheading</a:t>
            </a:r>
            <a:r>
              <a:rPr lang="nl-NL" sz="2400" dirty="0" smtClean="0"/>
              <a:t> </a:t>
            </a:r>
            <a:r>
              <a:rPr lang="nl-NL" sz="2400" dirty="0" smtClean="0">
                <a:sym typeface="Wingdings" panose="05000000000000000000" pitchFamily="2" charset="2"/>
              </a:rPr>
              <a:t> een </a:t>
            </a:r>
            <a:r>
              <a:rPr lang="nl-NL" sz="2400" dirty="0" err="1" smtClean="0">
                <a:sym typeface="Wingdings" panose="05000000000000000000" pitchFamily="2" charset="2"/>
              </a:rPr>
              <a:t>emtree</a:t>
            </a:r>
            <a:r>
              <a:rPr lang="nl-NL" sz="2400" dirty="0" smtClean="0">
                <a:sym typeface="Wingdings" panose="05000000000000000000" pitchFamily="2" charset="2"/>
              </a:rPr>
              <a:t> term)</a:t>
            </a: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71887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Nadelen </a:t>
            </a:r>
            <a:r>
              <a:rPr lang="nl-NL" dirty="0" err="1" smtClean="0"/>
              <a:t>emtree</a:t>
            </a:r>
            <a:r>
              <a:rPr lang="nl-NL" dirty="0" smtClean="0"/>
              <a:t> thesaurus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Van een term van twee begrippen wordt vaak maar een deel gebruikt:</a:t>
            </a:r>
          </a:p>
          <a:p>
            <a:pPr lvl="1"/>
            <a:r>
              <a:rPr lang="en-US" dirty="0" smtClean="0"/>
              <a:t>recurrent </a:t>
            </a:r>
            <a:r>
              <a:rPr lang="en-US" dirty="0"/>
              <a:t>cervix cancer use: uterine cervix </a:t>
            </a:r>
            <a:r>
              <a:rPr lang="en-US" dirty="0" smtClean="0"/>
              <a:t>cancer</a:t>
            </a:r>
          </a:p>
          <a:p>
            <a:pPr lvl="1"/>
            <a:r>
              <a:rPr lang="en-US" dirty="0"/>
              <a:t>visually impaired persons use: </a:t>
            </a:r>
            <a:r>
              <a:rPr lang="en-US" dirty="0" smtClean="0"/>
              <a:t>patient</a:t>
            </a:r>
          </a:p>
          <a:p>
            <a:pPr lvl="1"/>
            <a:r>
              <a:rPr lang="en-US" dirty="0"/>
              <a:t>child of impaired parents use: </a:t>
            </a:r>
            <a:r>
              <a:rPr lang="en-US" dirty="0" smtClean="0"/>
              <a:t>child</a:t>
            </a:r>
          </a:p>
          <a:p>
            <a:pPr marL="92075" indent="0">
              <a:buNone/>
            </a:pPr>
            <a:r>
              <a:rPr lang="nl-NL" dirty="0" smtClean="0"/>
              <a:t>(problemen zijn aangekaart, wordt aan gewerkt)</a:t>
            </a:r>
          </a:p>
          <a:p>
            <a:pPr marL="0" indent="0">
              <a:buNone/>
            </a:pPr>
            <a:r>
              <a:rPr lang="nl-NL" sz="2400" dirty="0" smtClean="0"/>
              <a:t>Automatische </a:t>
            </a:r>
            <a:r>
              <a:rPr lang="nl-NL" sz="2400" dirty="0"/>
              <a:t>indexering zorgt voor artikelen met heel veel trefwoorden</a:t>
            </a:r>
          </a:p>
          <a:p>
            <a:pPr marL="0" indent="0">
              <a:buNone/>
            </a:pPr>
            <a:r>
              <a:rPr lang="nl-NL" sz="2400" dirty="0"/>
              <a:t>Geen </a:t>
            </a:r>
            <a:r>
              <a:rPr lang="nl-NL" sz="2400" dirty="0" err="1"/>
              <a:t>previous</a:t>
            </a:r>
            <a:r>
              <a:rPr lang="nl-NL" sz="2400" dirty="0"/>
              <a:t> </a:t>
            </a:r>
            <a:r>
              <a:rPr lang="nl-NL" sz="2400" dirty="0" err="1"/>
              <a:t>indexing</a:t>
            </a:r>
            <a:endParaRPr lang="nl-NL" sz="2400" dirty="0"/>
          </a:p>
          <a:p>
            <a:pPr marL="0" indent="0">
              <a:buNone/>
            </a:pPr>
            <a:r>
              <a:rPr lang="nl-NL" sz="2400" dirty="0"/>
              <a:t>Geen </a:t>
            </a:r>
            <a:r>
              <a:rPr lang="nl-NL" sz="2400" dirty="0" err="1"/>
              <a:t>related</a:t>
            </a:r>
            <a:r>
              <a:rPr lang="nl-NL" sz="2400" dirty="0"/>
              <a:t> </a:t>
            </a:r>
            <a:r>
              <a:rPr lang="nl-NL" sz="2400" dirty="0" err="1"/>
              <a:t>terms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40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Systematiek van het zoeken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Knelpunten?</a:t>
            </a:r>
          </a:p>
          <a:p>
            <a:endParaRPr lang="nl-NL" dirty="0"/>
          </a:p>
          <a:p>
            <a:r>
              <a:rPr lang="nl-NL" sz="2400" dirty="0" smtClean="0"/>
              <a:t>Wanneer ben je compleet in je zoektermen?</a:t>
            </a:r>
          </a:p>
          <a:p>
            <a:endParaRPr lang="nl-NL" sz="2400" dirty="0"/>
          </a:p>
          <a:p>
            <a:r>
              <a:rPr lang="nl-NL" sz="2400" dirty="0" smtClean="0"/>
              <a:t>Hoe vertaal je efficiënt en effectief tussen verschillende databases?</a:t>
            </a:r>
          </a:p>
          <a:p>
            <a:endParaRPr lang="nl-NL" sz="2400" dirty="0"/>
          </a:p>
          <a:p>
            <a:r>
              <a:rPr lang="nl-NL" sz="2400" dirty="0" smtClean="0"/>
              <a:t>Efficiënt ontdubbelen van resultaten uit meerdere databases?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128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000" dirty="0" smtClean="0"/>
              <a:t>Werkwijze Erasmu</a:t>
            </a:r>
            <a:r>
              <a:rPr lang="nl-NL" dirty="0" smtClean="0"/>
              <a:t>s MC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Onderzoeksvraag indelen in elementen</a:t>
            </a:r>
          </a:p>
          <a:p>
            <a:pPr marL="0" indent="0">
              <a:buNone/>
            </a:pPr>
            <a:r>
              <a:rPr lang="nl-NL" dirty="0" smtClean="0"/>
              <a:t>(Focus niet teveel op PICO)</a:t>
            </a:r>
          </a:p>
          <a:p>
            <a:pPr marL="0" indent="0">
              <a:buNone/>
            </a:pPr>
            <a:r>
              <a:rPr lang="nl-NL" dirty="0" smtClean="0"/>
              <a:t>Start met belangrijkste en meest specifieke elementen</a:t>
            </a:r>
          </a:p>
          <a:p>
            <a:pPr marL="0" indent="0">
              <a:buNone/>
            </a:pPr>
            <a:r>
              <a:rPr lang="nl-NL" dirty="0" smtClean="0"/>
              <a:t>Verzamel relevante </a:t>
            </a:r>
            <a:r>
              <a:rPr lang="nl-NL" dirty="0" err="1" smtClean="0"/>
              <a:t>emtree</a:t>
            </a:r>
            <a:r>
              <a:rPr lang="nl-NL" dirty="0" smtClean="0"/>
              <a:t> </a:t>
            </a:r>
            <a:r>
              <a:rPr lang="nl-NL" dirty="0" err="1" smtClean="0"/>
              <a:t>terms</a:t>
            </a:r>
            <a:r>
              <a:rPr lang="nl-NL" dirty="0" smtClean="0"/>
              <a:t> en </a:t>
            </a:r>
            <a:r>
              <a:rPr lang="nl-NL" dirty="0" err="1" smtClean="0"/>
              <a:t>synonyms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Bouw je eenregelige zoekactie op in een Word document, plak hem daarna in de database</a:t>
            </a:r>
          </a:p>
          <a:p>
            <a:pPr marL="0" indent="0">
              <a:buNone/>
            </a:pPr>
            <a:r>
              <a:rPr lang="nl-NL" dirty="0" smtClean="0"/>
              <a:t>Zet eerst de syntax in Word, daarna pas de woorden invullen</a:t>
            </a:r>
          </a:p>
          <a:p>
            <a:pPr marL="0" indent="0">
              <a:buNone/>
            </a:pPr>
            <a:r>
              <a:rPr lang="nl-NL" dirty="0" err="1" smtClean="0"/>
              <a:t>Creeer</a:t>
            </a:r>
            <a:r>
              <a:rPr lang="nl-NL" dirty="0" smtClean="0"/>
              <a:t> een één regelzoekactie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59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Compleetheid van zoektermen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Ieder element grondig optimaliseren met NOT</a:t>
            </a:r>
          </a:p>
          <a:p>
            <a:pPr marL="0" indent="0">
              <a:buNone/>
            </a:pPr>
            <a:r>
              <a:rPr lang="nl-NL" dirty="0" err="1" smtClean="0"/>
              <a:t>Brassica</a:t>
            </a:r>
            <a:r>
              <a:rPr lang="nl-NL" dirty="0" smtClean="0"/>
              <a:t>/</a:t>
            </a:r>
            <a:r>
              <a:rPr lang="nl-NL" dirty="0" err="1" smtClean="0"/>
              <a:t>exp</a:t>
            </a:r>
            <a:r>
              <a:rPr lang="nl-NL" dirty="0" smtClean="0"/>
              <a:t> </a:t>
            </a:r>
            <a:r>
              <a:rPr lang="nl-NL" dirty="0"/>
              <a:t>NOT (</a:t>
            </a:r>
            <a:r>
              <a:rPr lang="nl-NL" dirty="0" err="1" smtClean="0"/>
              <a:t>brassica</a:t>
            </a:r>
            <a:r>
              <a:rPr lang="nl-NL" dirty="0" smtClean="0"/>
              <a:t> </a:t>
            </a:r>
            <a:r>
              <a:rPr lang="nl-NL" dirty="0"/>
              <a:t>OR </a:t>
            </a:r>
            <a:r>
              <a:rPr lang="nl-NL" dirty="0" smtClean="0"/>
              <a:t>broccoli):</a:t>
            </a:r>
            <a:r>
              <a:rPr lang="nl-NL" dirty="0" err="1" smtClean="0"/>
              <a:t>ab,ti</a:t>
            </a:r>
            <a:endParaRPr lang="nl-NL" dirty="0" smtClean="0"/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 err="1">
                <a:sym typeface="Wingdings" panose="05000000000000000000" pitchFamily="2" charset="2"/>
              </a:rPr>
              <a:t>cruciferous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 smtClean="0">
                <a:sym typeface="Wingdings" panose="05000000000000000000" pitchFamily="2" charset="2"/>
              </a:rPr>
              <a:t>vegetables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(</a:t>
            </a:r>
            <a:r>
              <a:rPr lang="nl-NL" dirty="0" err="1" smtClean="0"/>
              <a:t>brassica</a:t>
            </a:r>
            <a:r>
              <a:rPr lang="nl-NL" dirty="0" smtClean="0"/>
              <a:t> OR broccoli </a:t>
            </a:r>
            <a:r>
              <a:rPr lang="nl-NL" dirty="0"/>
              <a:t>OR </a:t>
            </a:r>
            <a:r>
              <a:rPr lang="nl-NL" dirty="0" err="1"/>
              <a:t>cruciferous</a:t>
            </a:r>
            <a:r>
              <a:rPr lang="nl-NL" dirty="0"/>
              <a:t> </a:t>
            </a:r>
            <a:r>
              <a:rPr lang="nl-NL" dirty="0" err="1" smtClean="0"/>
              <a:t>vegetable</a:t>
            </a:r>
            <a:r>
              <a:rPr lang="nl-NL" dirty="0" smtClean="0"/>
              <a:t>*):</a:t>
            </a:r>
            <a:r>
              <a:rPr lang="nl-NL" dirty="0" err="1" smtClean="0"/>
              <a:t>ab,ti</a:t>
            </a:r>
            <a:r>
              <a:rPr lang="nl-NL" dirty="0" smtClean="0"/>
              <a:t> </a:t>
            </a:r>
            <a:r>
              <a:rPr lang="nl-NL" dirty="0"/>
              <a:t>NOT </a:t>
            </a:r>
            <a:r>
              <a:rPr lang="nl-NL" dirty="0" err="1" smtClean="0"/>
              <a:t>brassica</a:t>
            </a:r>
            <a:r>
              <a:rPr lang="nl-NL" dirty="0" smtClean="0"/>
              <a:t>/</a:t>
            </a:r>
            <a:r>
              <a:rPr lang="nl-NL" dirty="0" err="1" smtClean="0"/>
              <a:t>exp</a:t>
            </a:r>
            <a:r>
              <a:rPr lang="nl-NL" dirty="0" smtClean="0"/>
              <a:t> </a:t>
            </a:r>
          </a:p>
          <a:p>
            <a:pPr>
              <a:buFont typeface="Wingdings"/>
              <a:buChar char="à"/>
            </a:pPr>
            <a:r>
              <a:rPr lang="nl-NL" dirty="0" err="1" smtClean="0">
                <a:sym typeface="Wingdings" panose="05000000000000000000" pitchFamily="2" charset="2"/>
              </a:rPr>
              <a:t>Isothiocyanates</a:t>
            </a:r>
            <a:endParaRPr lang="nl-NL" dirty="0" smtClean="0">
              <a:sym typeface="Wingdings" panose="05000000000000000000" pitchFamily="2" charset="2"/>
            </a:endParaRPr>
          </a:p>
          <a:p>
            <a:pPr>
              <a:buFont typeface="Wingdings"/>
              <a:buChar char="à"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Van 687 naar 2852 hits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507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Compleetheid van zoektermen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Afkortingen gebruiken om varianten te zoeken</a:t>
            </a:r>
          </a:p>
          <a:p>
            <a:pPr marL="0" indent="0">
              <a:buNone/>
            </a:pPr>
            <a:r>
              <a:rPr lang="nl-NL" dirty="0"/>
              <a:t>	‘</a:t>
            </a:r>
            <a:r>
              <a:rPr lang="nl-NL" dirty="0" err="1"/>
              <a:t>eus-fna</a:t>
            </a:r>
            <a:r>
              <a:rPr lang="nl-NL" dirty="0"/>
              <a:t>’ NOT (‘</a:t>
            </a:r>
            <a:r>
              <a:rPr lang="en-US" dirty="0"/>
              <a:t>Endoscopic ultrasound-guided fine 	needle aspiration’ </a:t>
            </a:r>
            <a:r>
              <a:rPr lang="en-US" dirty="0" smtClean="0"/>
              <a:t>OR ‘endoscopic </a:t>
            </a:r>
            <a:r>
              <a:rPr lang="en-US" dirty="0"/>
              <a:t>ultrasound </a:t>
            </a:r>
            <a:r>
              <a:rPr lang="en-US" dirty="0" smtClean="0"/>
              <a:t>fine-	needle aspiration’ </a:t>
            </a:r>
            <a:r>
              <a:rPr lang="en-US" dirty="0"/>
              <a:t>OR </a:t>
            </a:r>
            <a:r>
              <a:rPr lang="en-US" dirty="0" smtClean="0"/>
              <a:t>‘EUS-guided FNA’ </a:t>
            </a:r>
            <a:r>
              <a:rPr lang="en-US" dirty="0" err="1" smtClean="0"/>
              <a:t>etc</a:t>
            </a:r>
            <a:r>
              <a:rPr lang="en-US" dirty="0" smtClean="0"/>
              <a:t> 	etc…)</a:t>
            </a:r>
            <a:endParaRPr lang="en-US" dirty="0"/>
          </a:p>
          <a:p>
            <a:pPr marL="0" indent="0">
              <a:buNone/>
            </a:pPr>
            <a:r>
              <a:rPr lang="nl-NL" dirty="0" smtClean="0"/>
              <a:t>	385 </a:t>
            </a:r>
            <a:r>
              <a:rPr lang="nl-NL" dirty="0"/>
              <a:t>hits </a:t>
            </a:r>
            <a:r>
              <a:rPr lang="nl-NL" dirty="0">
                <a:sym typeface="Wingdings" panose="05000000000000000000" pitchFamily="2" charset="2"/>
              </a:rPr>
              <a:t> 4506 hits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6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Voorstellen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Wie ben ik?</a:t>
            </a:r>
          </a:p>
          <a:p>
            <a:endParaRPr lang="nl-NL" dirty="0"/>
          </a:p>
          <a:p>
            <a:r>
              <a:rPr lang="nl-NL" dirty="0" smtClean="0"/>
              <a:t>Wie zijn jullie?</a:t>
            </a:r>
          </a:p>
          <a:p>
            <a:pPr lvl="1"/>
            <a:r>
              <a:rPr lang="nl-NL" dirty="0" smtClean="0"/>
              <a:t>Soort instelling?</a:t>
            </a:r>
          </a:p>
          <a:p>
            <a:pPr lvl="2"/>
            <a:r>
              <a:rPr lang="nl-NL" dirty="0" smtClean="0"/>
              <a:t>Academisch?</a:t>
            </a:r>
          </a:p>
          <a:p>
            <a:pPr lvl="2"/>
            <a:r>
              <a:rPr lang="nl-NL" dirty="0" smtClean="0"/>
              <a:t>Top klinisch?</a:t>
            </a:r>
          </a:p>
          <a:p>
            <a:pPr lvl="2"/>
            <a:r>
              <a:rPr lang="nl-NL" dirty="0" smtClean="0"/>
              <a:t>Andere ziekenhuizen?</a:t>
            </a:r>
          </a:p>
          <a:p>
            <a:pPr lvl="2"/>
            <a:r>
              <a:rPr lang="nl-NL" dirty="0" smtClean="0"/>
              <a:t>Andere instellingen?</a:t>
            </a:r>
          </a:p>
          <a:p>
            <a:pPr lvl="2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20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Eenregelige zoekacties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474821"/>
              </p:ext>
            </p:extLst>
          </p:nvPr>
        </p:nvGraphicFramePr>
        <p:xfrm>
          <a:off x="304800" y="1219200"/>
          <a:ext cx="85344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0" dirty="0" smtClean="0"/>
                        <a:t>1 </a:t>
                      </a:r>
                      <a:r>
                        <a:rPr lang="nl-NL" b="0" dirty="0" err="1" smtClean="0"/>
                        <a:t>brassica</a:t>
                      </a:r>
                      <a:r>
                        <a:rPr lang="nl-NL" b="0" dirty="0" smtClean="0"/>
                        <a:t>/</a:t>
                      </a:r>
                      <a:r>
                        <a:rPr lang="nl-NL" b="0" dirty="0" err="1" smtClean="0"/>
                        <a:t>exp</a:t>
                      </a:r>
                      <a:endParaRPr lang="nl-NL" b="0" dirty="0" smtClean="0"/>
                    </a:p>
                    <a:p>
                      <a:r>
                        <a:rPr lang="nl-NL" b="0" dirty="0" smtClean="0"/>
                        <a:t>2</a:t>
                      </a:r>
                      <a:r>
                        <a:rPr lang="nl-NL" b="0" baseline="0" dirty="0" smtClean="0"/>
                        <a:t> </a:t>
                      </a:r>
                      <a:r>
                        <a:rPr lang="nl-NL" b="0" baseline="0" dirty="0" err="1" smtClean="0"/>
                        <a:t>broccoli:ab,ti</a:t>
                      </a:r>
                      <a:endParaRPr lang="nl-NL" b="0" baseline="0" dirty="0" smtClean="0"/>
                    </a:p>
                    <a:p>
                      <a:r>
                        <a:rPr lang="nl-NL" b="0" baseline="0" dirty="0" smtClean="0"/>
                        <a:t>3 </a:t>
                      </a:r>
                      <a:r>
                        <a:rPr lang="nl-NL" b="0" baseline="0" dirty="0" err="1" smtClean="0"/>
                        <a:t>brassica:ab,ti</a:t>
                      </a:r>
                      <a:endParaRPr lang="nl-NL" b="0" baseline="0" dirty="0" smtClean="0"/>
                    </a:p>
                    <a:p>
                      <a:r>
                        <a:rPr lang="nl-NL" b="0" baseline="0" dirty="0" smtClean="0"/>
                        <a:t>4 #1 OR #2 OR #3</a:t>
                      </a:r>
                    </a:p>
                    <a:p>
                      <a:r>
                        <a:rPr lang="nl-NL" b="0" baseline="0" dirty="0" smtClean="0"/>
                        <a:t>5 </a:t>
                      </a:r>
                      <a:r>
                        <a:rPr lang="nl-NL" b="0" baseline="0" dirty="0" err="1" smtClean="0"/>
                        <a:t>neoplasm</a:t>
                      </a:r>
                      <a:r>
                        <a:rPr lang="nl-NL" b="0" baseline="0" dirty="0" smtClean="0"/>
                        <a:t>/</a:t>
                      </a:r>
                      <a:r>
                        <a:rPr lang="nl-NL" b="0" baseline="0" dirty="0" err="1" smtClean="0"/>
                        <a:t>exp</a:t>
                      </a:r>
                      <a:endParaRPr lang="nl-NL" b="0" baseline="0" dirty="0" smtClean="0"/>
                    </a:p>
                    <a:p>
                      <a:r>
                        <a:rPr lang="nl-NL" b="0" baseline="0" dirty="0" smtClean="0"/>
                        <a:t>6 </a:t>
                      </a:r>
                      <a:r>
                        <a:rPr lang="nl-NL" b="0" baseline="0" dirty="0" err="1" smtClean="0"/>
                        <a:t>cancer</a:t>
                      </a:r>
                      <a:r>
                        <a:rPr lang="nl-NL" b="0" baseline="0" dirty="0" smtClean="0"/>
                        <a:t>*:</a:t>
                      </a:r>
                      <a:r>
                        <a:rPr lang="nl-NL" b="0" baseline="0" dirty="0" err="1" smtClean="0"/>
                        <a:t>ab,ti</a:t>
                      </a:r>
                      <a:endParaRPr lang="nl-NL" b="0" baseline="0" dirty="0" smtClean="0"/>
                    </a:p>
                    <a:p>
                      <a:r>
                        <a:rPr lang="nl-NL" b="0" baseline="0" dirty="0" smtClean="0"/>
                        <a:t>7 </a:t>
                      </a:r>
                      <a:r>
                        <a:rPr lang="nl-NL" b="0" baseline="0" dirty="0" err="1" smtClean="0"/>
                        <a:t>neoplas</a:t>
                      </a:r>
                      <a:r>
                        <a:rPr lang="nl-NL" b="0" baseline="0" dirty="0" smtClean="0"/>
                        <a:t>*:</a:t>
                      </a:r>
                      <a:r>
                        <a:rPr lang="nl-NL" b="0" baseline="0" dirty="0" err="1" smtClean="0"/>
                        <a:t>ab,ti</a:t>
                      </a:r>
                      <a:endParaRPr lang="nl-NL" b="0" baseline="0" dirty="0" smtClean="0"/>
                    </a:p>
                    <a:p>
                      <a:r>
                        <a:rPr lang="nl-NL" b="0" dirty="0" smtClean="0"/>
                        <a:t>8 </a:t>
                      </a:r>
                      <a:r>
                        <a:rPr lang="nl-NL" b="0" dirty="0" err="1" smtClean="0"/>
                        <a:t>tumo</a:t>
                      </a:r>
                      <a:r>
                        <a:rPr lang="nl-NL" b="0" dirty="0" smtClean="0"/>
                        <a:t>*:</a:t>
                      </a:r>
                      <a:r>
                        <a:rPr lang="nl-NL" b="0" dirty="0" err="1" smtClean="0"/>
                        <a:t>ab,ti</a:t>
                      </a:r>
                      <a:endParaRPr lang="nl-NL" b="0" dirty="0" smtClean="0"/>
                    </a:p>
                    <a:p>
                      <a:r>
                        <a:rPr lang="nl-NL" b="0" dirty="0" smtClean="0"/>
                        <a:t>9 #5 OR #6 OR #7 OR #8</a:t>
                      </a:r>
                    </a:p>
                    <a:p>
                      <a:r>
                        <a:rPr lang="nl-NL" b="0" dirty="0" smtClean="0"/>
                        <a:t>10 prevention/</a:t>
                      </a:r>
                      <a:r>
                        <a:rPr lang="nl-NL" b="0" dirty="0" err="1" smtClean="0"/>
                        <a:t>exp</a:t>
                      </a:r>
                      <a:endParaRPr lang="nl-NL" b="0" dirty="0" smtClean="0"/>
                    </a:p>
                    <a:p>
                      <a:r>
                        <a:rPr lang="nl-NL" b="0" dirty="0" smtClean="0"/>
                        <a:t>11 </a:t>
                      </a:r>
                      <a:r>
                        <a:rPr lang="nl-NL" b="0" dirty="0" err="1" smtClean="0"/>
                        <a:t>prevention:lnk</a:t>
                      </a:r>
                      <a:endParaRPr lang="nl-NL" b="0" dirty="0" smtClean="0"/>
                    </a:p>
                    <a:p>
                      <a:r>
                        <a:rPr lang="nl-NL" b="0" dirty="0" smtClean="0"/>
                        <a:t>12</a:t>
                      </a:r>
                      <a:r>
                        <a:rPr lang="nl-NL" b="0" baseline="0" dirty="0" smtClean="0"/>
                        <a:t> </a:t>
                      </a:r>
                      <a:r>
                        <a:rPr lang="nl-NL" b="0" baseline="0" dirty="0" err="1" smtClean="0"/>
                        <a:t>prevent</a:t>
                      </a:r>
                      <a:r>
                        <a:rPr lang="nl-NL" b="0" baseline="0" dirty="0" smtClean="0"/>
                        <a:t>*:</a:t>
                      </a:r>
                      <a:r>
                        <a:rPr lang="nl-NL" b="0" baseline="0" dirty="0" err="1" smtClean="0"/>
                        <a:t>ab,ti</a:t>
                      </a:r>
                      <a:endParaRPr lang="nl-NL" b="0" baseline="0" dirty="0" smtClean="0"/>
                    </a:p>
                    <a:p>
                      <a:r>
                        <a:rPr lang="nl-NL" b="0" baseline="0" dirty="0" smtClean="0"/>
                        <a:t>13 </a:t>
                      </a:r>
                      <a:r>
                        <a:rPr lang="nl-NL" b="0" baseline="0" dirty="0" err="1" smtClean="0"/>
                        <a:t>protect</a:t>
                      </a:r>
                      <a:r>
                        <a:rPr lang="nl-NL" b="0" baseline="0" dirty="0" smtClean="0"/>
                        <a:t>*:</a:t>
                      </a:r>
                      <a:r>
                        <a:rPr lang="nl-NL" b="0" baseline="0" dirty="0" err="1" smtClean="0"/>
                        <a:t>ab,ti</a:t>
                      </a:r>
                      <a:endParaRPr lang="nl-NL" b="0" baseline="0" dirty="0" smtClean="0"/>
                    </a:p>
                    <a:p>
                      <a:r>
                        <a:rPr lang="nl-NL" b="0" baseline="0" dirty="0" smtClean="0"/>
                        <a:t>14 #10 OR #11 OR #12 OR #12</a:t>
                      </a:r>
                    </a:p>
                    <a:p>
                      <a:r>
                        <a:rPr lang="nl-NL" b="0" baseline="0" dirty="0" smtClean="0"/>
                        <a:t>15 #14 AND [</a:t>
                      </a:r>
                      <a:r>
                        <a:rPr lang="nl-NL" b="0" baseline="0" dirty="0" err="1" smtClean="0"/>
                        <a:t>animals</a:t>
                      </a:r>
                      <a:r>
                        <a:rPr lang="nl-NL" b="0" baseline="0" dirty="0" smtClean="0"/>
                        <a:t>]/</a:t>
                      </a:r>
                      <a:r>
                        <a:rPr lang="nl-NL" b="0" baseline="0" dirty="0" err="1" smtClean="0"/>
                        <a:t>lim</a:t>
                      </a:r>
                      <a:endParaRPr lang="nl-NL" b="0" baseline="0" dirty="0" smtClean="0"/>
                    </a:p>
                    <a:p>
                      <a:r>
                        <a:rPr lang="nl-NL" b="0" baseline="0" dirty="0" smtClean="0"/>
                        <a:t>16 #14 AND [</a:t>
                      </a:r>
                      <a:r>
                        <a:rPr lang="nl-NL" b="0" baseline="0" dirty="0" err="1" smtClean="0"/>
                        <a:t>humans</a:t>
                      </a:r>
                      <a:r>
                        <a:rPr lang="nl-NL" b="0" baseline="0" dirty="0" smtClean="0"/>
                        <a:t>]/</a:t>
                      </a:r>
                      <a:r>
                        <a:rPr lang="nl-NL" b="0" baseline="0" dirty="0" err="1" smtClean="0"/>
                        <a:t>lim</a:t>
                      </a:r>
                      <a:endParaRPr lang="nl-NL" b="0" baseline="0" dirty="0" smtClean="0"/>
                    </a:p>
                    <a:p>
                      <a:r>
                        <a:rPr lang="nl-NL" b="0" baseline="0" dirty="0" smtClean="0"/>
                        <a:t>17 #14 NOT (#15 NOT #16)</a:t>
                      </a:r>
                      <a:endParaRPr lang="en-US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(brassica/</a:t>
                      </a:r>
                      <a:r>
                        <a:rPr lang="en-US" b="0" dirty="0" err="1" smtClean="0"/>
                        <a:t>exp</a:t>
                      </a:r>
                      <a:r>
                        <a:rPr lang="en-US" b="0" dirty="0" smtClean="0"/>
                        <a:t> OR (broccoli OR brassica):</a:t>
                      </a:r>
                      <a:r>
                        <a:rPr lang="en-US" b="0" dirty="0" err="1" smtClean="0"/>
                        <a:t>ab,ti</a:t>
                      </a:r>
                      <a:r>
                        <a:rPr lang="en-US" b="0" dirty="0" smtClean="0"/>
                        <a:t>) AND (neoplasm/</a:t>
                      </a:r>
                      <a:r>
                        <a:rPr lang="en-US" b="0" dirty="0" err="1" smtClean="0"/>
                        <a:t>exp</a:t>
                      </a:r>
                      <a:r>
                        <a:rPr lang="en-US" b="0" dirty="0" smtClean="0"/>
                        <a:t> OR (cancer* OR  </a:t>
                      </a:r>
                      <a:r>
                        <a:rPr lang="en-US" b="0" dirty="0" err="1" smtClean="0"/>
                        <a:t>neoplas</a:t>
                      </a:r>
                      <a:r>
                        <a:rPr lang="en-US" b="0" dirty="0" smtClean="0"/>
                        <a:t>* OR </a:t>
                      </a:r>
                      <a:r>
                        <a:rPr lang="en-US" b="0" dirty="0" err="1" smtClean="0"/>
                        <a:t>tumo</a:t>
                      </a:r>
                      <a:r>
                        <a:rPr lang="en-US" b="0" dirty="0" smtClean="0"/>
                        <a:t>*):</a:t>
                      </a:r>
                      <a:r>
                        <a:rPr lang="en-US" b="0" dirty="0" err="1" smtClean="0"/>
                        <a:t>ab,ti</a:t>
                      </a:r>
                      <a:r>
                        <a:rPr lang="en-US" b="0" dirty="0" smtClean="0"/>
                        <a:t>)  AND (prevention/</a:t>
                      </a:r>
                      <a:r>
                        <a:rPr lang="en-US" b="0" dirty="0" err="1" smtClean="0"/>
                        <a:t>exp</a:t>
                      </a:r>
                      <a:r>
                        <a:rPr lang="en-US" b="0" dirty="0" smtClean="0"/>
                        <a:t> OR </a:t>
                      </a:r>
                      <a:r>
                        <a:rPr lang="en-US" b="0" dirty="0" err="1" smtClean="0"/>
                        <a:t>prevention:lnk</a:t>
                      </a:r>
                      <a:r>
                        <a:rPr lang="en-US" b="0" dirty="0" smtClean="0"/>
                        <a:t> OR (prevent* OR protect*):</a:t>
                      </a:r>
                      <a:r>
                        <a:rPr lang="en-US" b="0" dirty="0" err="1" smtClean="0"/>
                        <a:t>ab,ti</a:t>
                      </a:r>
                      <a:r>
                        <a:rPr lang="en-US" b="0" dirty="0" smtClean="0"/>
                        <a:t>) NOT ([animals]/</a:t>
                      </a:r>
                      <a:r>
                        <a:rPr lang="en-US" b="0" dirty="0" err="1" smtClean="0"/>
                        <a:t>lim</a:t>
                      </a:r>
                      <a:r>
                        <a:rPr lang="en-US" b="0" dirty="0" smtClean="0"/>
                        <a:t> NOT [humans]/</a:t>
                      </a:r>
                      <a:r>
                        <a:rPr lang="en-US" b="0" dirty="0" err="1" smtClean="0"/>
                        <a:t>lim</a:t>
                      </a:r>
                      <a:r>
                        <a:rPr lang="en-US" b="0" dirty="0" smtClean="0"/>
                        <a:t>)</a:t>
                      </a:r>
                      <a:endParaRPr lang="nl-NL" b="0" baseline="0" dirty="0" smtClean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0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Vertaling naar andere databases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28800"/>
            <a:ext cx="9144000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31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Vertalen zoekacties in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Zoek en vervang met </a:t>
            </a:r>
            <a:r>
              <a:rPr lang="nl-NL" dirty="0" err="1" smtClean="0"/>
              <a:t>Ctrl</a:t>
            </a:r>
            <a:r>
              <a:rPr lang="nl-NL" dirty="0" smtClean="0"/>
              <a:t>-H</a:t>
            </a:r>
          </a:p>
          <a:p>
            <a:pPr marL="574675" lvl="1" indent="0">
              <a:buNone/>
            </a:pPr>
            <a:endParaRPr lang="nl-NL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89041"/>
              </p:ext>
            </p:extLst>
          </p:nvPr>
        </p:nvGraphicFramePr>
        <p:xfrm>
          <a:off x="1331640" y="2132856"/>
          <a:ext cx="4094480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648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‘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[niets]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/</a:t>
                      </a:r>
                      <a:r>
                        <a:rPr lang="nl-NL" dirty="0" err="1" smtClean="0"/>
                        <a:t>exp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/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/de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/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:</a:t>
                      </a:r>
                      <a:r>
                        <a:rPr lang="nl-NL" dirty="0" err="1" smtClean="0"/>
                        <a:t>ab,ti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.</a:t>
                      </a:r>
                      <a:r>
                        <a:rPr lang="nl-NL" dirty="0" err="1" smtClean="0"/>
                        <a:t>ab,ti</a:t>
                      </a:r>
                      <a:r>
                        <a:rPr lang="nl-NL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NEXT/1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ADJ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NEXT/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ADJ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NEAR/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ADJ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:</a:t>
                      </a:r>
                      <a:r>
                        <a:rPr lang="nl-NL" dirty="0" err="1" smtClean="0"/>
                        <a:t>lnk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.</a:t>
                      </a:r>
                      <a:r>
                        <a:rPr lang="nl-NL" dirty="0" err="1" smtClean="0"/>
                        <a:t>xs</a:t>
                      </a:r>
                      <a:r>
                        <a:rPr lang="nl-NL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/dm_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[niets]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/</a:t>
                      </a:r>
                      <a:r>
                        <a:rPr lang="nl-NL" dirty="0" err="1" smtClean="0"/>
                        <a:t>dd</a:t>
                      </a:r>
                      <a:r>
                        <a:rPr lang="nl-NL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[niets]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3968" y="1844824"/>
            <a:ext cx="41044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0" dirty="0" smtClean="0">
                <a:solidFill>
                  <a:schemeClr val="tx1"/>
                </a:solidFill>
              </a:rPr>
              <a:t>Vervolgens zoals in elke interface handmatig de </a:t>
            </a:r>
            <a:r>
              <a:rPr lang="nl-NL" i="0" dirty="0" err="1" smtClean="0">
                <a:solidFill>
                  <a:schemeClr val="tx1"/>
                </a:solidFill>
              </a:rPr>
              <a:t>emtree</a:t>
            </a:r>
            <a:r>
              <a:rPr lang="nl-NL" i="0" dirty="0" smtClean="0">
                <a:solidFill>
                  <a:schemeClr val="tx1"/>
                </a:solidFill>
              </a:rPr>
              <a:t> </a:t>
            </a:r>
            <a:r>
              <a:rPr lang="nl-NL" i="0" dirty="0" err="1" smtClean="0">
                <a:solidFill>
                  <a:schemeClr val="tx1"/>
                </a:solidFill>
              </a:rPr>
              <a:t>terms</a:t>
            </a:r>
            <a:r>
              <a:rPr lang="nl-NL" i="0" dirty="0" smtClean="0">
                <a:solidFill>
                  <a:schemeClr val="tx1"/>
                </a:solidFill>
              </a:rPr>
              <a:t> omzetten in MeSH </a:t>
            </a:r>
            <a:r>
              <a:rPr lang="nl-NL" i="0" dirty="0" err="1" smtClean="0">
                <a:solidFill>
                  <a:schemeClr val="tx1"/>
                </a:solidFill>
              </a:rPr>
              <a:t>terms</a:t>
            </a:r>
            <a:r>
              <a:rPr lang="nl-NL" i="0" dirty="0" smtClean="0">
                <a:solidFill>
                  <a:schemeClr val="tx1"/>
                </a:solidFill>
              </a:rPr>
              <a:t>.</a:t>
            </a:r>
          </a:p>
          <a:p>
            <a:endParaRPr lang="nl-NL" i="0" dirty="0" smtClean="0">
              <a:solidFill>
                <a:schemeClr val="tx1"/>
              </a:solidFill>
            </a:endParaRPr>
          </a:p>
          <a:p>
            <a:r>
              <a:rPr lang="nl-NL" i="0" dirty="0" err="1" smtClean="0">
                <a:solidFill>
                  <a:schemeClr val="tx1"/>
                </a:solidFill>
              </a:rPr>
              <a:t>Exp</a:t>
            </a:r>
            <a:r>
              <a:rPr lang="nl-NL" i="0" dirty="0" smtClean="0">
                <a:solidFill>
                  <a:schemeClr val="tx1"/>
                </a:solidFill>
              </a:rPr>
              <a:t> moet handmatig voor de MeSH term geplaatst worden indien gewenst</a:t>
            </a:r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12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Werkt onze aanpak?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Onze reviews vergeleken met een random set in </a:t>
            </a:r>
            <a:r>
              <a:rPr lang="nl-NL" dirty="0" err="1" smtClean="0"/>
              <a:t>pubmed</a:t>
            </a:r>
            <a:r>
              <a:rPr lang="nl-NL" dirty="0" smtClean="0"/>
              <a:t>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762297"/>
              </p:ext>
            </p:extLst>
          </p:nvPr>
        </p:nvGraphicFramePr>
        <p:xfrm>
          <a:off x="539553" y="2636912"/>
          <a:ext cx="766572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0080"/>
                <a:gridCol w="627380"/>
                <a:gridCol w="1706880"/>
                <a:gridCol w="215138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(mediane waarden)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Onze reviews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Random set (100)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Zijn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nel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90 minuten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? (tot 120 uur?)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Hebben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c</a:t>
                      </a:r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omplexere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baseline="0" dirty="0" err="1" smtClean="0">
                          <a:solidFill>
                            <a:schemeClr val="tx1"/>
                          </a:solidFill>
                        </a:rPr>
                        <a:t>queries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45 termen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15 termen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Gebruiken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m</a:t>
                      </a:r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eer databases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205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Vinden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m</a:t>
                      </a:r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eer </a:t>
                      </a:r>
                      <a:r>
                        <a:rPr lang="nl-NL" dirty="0" err="1" smtClean="0">
                          <a:solidFill>
                            <a:schemeClr val="tx1"/>
                          </a:solidFill>
                        </a:rPr>
                        <a:t>includes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Vinden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mi</a:t>
                      </a:r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nder extreme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aantallen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205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207-10107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9-52046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Hebben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c</a:t>
                      </a:r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onsistentere precisie (50% interval)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1,1-3,6%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0,6%-5,1%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25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Gebruik van </a:t>
            </a:r>
            <a:r>
              <a:rPr lang="nl-NL" dirty="0" err="1" smtClean="0"/>
              <a:t>embase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lang ervaring met </a:t>
            </a:r>
            <a:r>
              <a:rPr lang="nl-NL" dirty="0" err="1" smtClean="0"/>
              <a:t>embase</a:t>
            </a:r>
            <a:r>
              <a:rPr lang="nl-NL" dirty="0" smtClean="0"/>
              <a:t>?</a:t>
            </a:r>
          </a:p>
          <a:p>
            <a:pPr lvl="1"/>
            <a:r>
              <a:rPr lang="nl-NL" dirty="0" smtClean="0"/>
              <a:t>Geen, 1, 2, 5, 10 jaar, langer?</a:t>
            </a:r>
          </a:p>
          <a:p>
            <a:r>
              <a:rPr lang="nl-NL" dirty="0" smtClean="0"/>
              <a:t>Hoe vaak gebruiken jullie </a:t>
            </a:r>
            <a:r>
              <a:rPr lang="nl-NL" dirty="0" err="1" smtClean="0"/>
              <a:t>embase</a:t>
            </a:r>
            <a:r>
              <a:rPr lang="nl-NL" dirty="0" smtClean="0"/>
              <a:t>?</a:t>
            </a:r>
          </a:p>
          <a:p>
            <a:pPr lvl="1"/>
            <a:r>
              <a:rPr lang="nl-NL" dirty="0" smtClean="0"/>
              <a:t>Per maand / week / dag</a:t>
            </a:r>
          </a:p>
          <a:p>
            <a:pPr lvl="1"/>
            <a:r>
              <a:rPr lang="nl-NL" dirty="0" smtClean="0"/>
              <a:t>In percentage van de zoekacties</a:t>
            </a:r>
          </a:p>
          <a:p>
            <a:r>
              <a:rPr lang="nl-NL" dirty="0" smtClean="0"/>
              <a:t>Voor welk doel?</a:t>
            </a:r>
          </a:p>
          <a:p>
            <a:pPr marL="574675" lvl="1" indent="0">
              <a:buNone/>
            </a:pPr>
            <a:r>
              <a:rPr lang="nl-NL" dirty="0" err="1" smtClean="0"/>
              <a:t>SRs</a:t>
            </a:r>
            <a:r>
              <a:rPr lang="nl-NL" dirty="0" smtClean="0"/>
              <a:t> / klinische vragen / anders</a:t>
            </a:r>
          </a:p>
          <a:p>
            <a:r>
              <a:rPr lang="nl-NL" dirty="0" smtClean="0"/>
              <a:t>Andere databases?</a:t>
            </a:r>
          </a:p>
          <a:p>
            <a:pPr lvl="1"/>
            <a:r>
              <a:rPr lang="nl-NL" dirty="0" smtClean="0"/>
              <a:t>Welke interfaces?</a:t>
            </a:r>
            <a:endParaRPr lang="nl-NL" dirty="0"/>
          </a:p>
          <a:p>
            <a:pPr marL="574675" lvl="1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19923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willen jullie dat het over gaat?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Toegevoegde waarde van </a:t>
            </a:r>
            <a:r>
              <a:rPr lang="nl-NL" dirty="0" err="1"/>
              <a:t>embase</a:t>
            </a:r>
            <a:r>
              <a:rPr lang="nl-NL" dirty="0"/>
              <a:t> t.o.v. andere </a:t>
            </a:r>
            <a:r>
              <a:rPr lang="nl-NL" dirty="0" smtClean="0"/>
              <a:t>databases (sheet 5)</a:t>
            </a:r>
            <a:endParaRPr lang="nl-NL" dirty="0"/>
          </a:p>
          <a:p>
            <a:r>
              <a:rPr lang="nl-NL" dirty="0" smtClean="0"/>
              <a:t>Verschillen tussen interfaces (sheet 7)</a:t>
            </a:r>
          </a:p>
          <a:p>
            <a:r>
              <a:rPr lang="nl-NL" dirty="0" smtClean="0"/>
              <a:t>Nadelen en valkuilen van </a:t>
            </a:r>
            <a:r>
              <a:rPr lang="nl-NL" dirty="0" err="1" smtClean="0"/>
              <a:t>embase</a:t>
            </a:r>
            <a:r>
              <a:rPr lang="nl-NL" dirty="0" smtClean="0"/>
              <a:t> (sheet 14)</a:t>
            </a:r>
          </a:p>
          <a:p>
            <a:r>
              <a:rPr lang="nl-NL" dirty="0" smtClean="0"/>
              <a:t>Systematiek van het zoeken (sheet 16)</a:t>
            </a:r>
          </a:p>
          <a:p>
            <a:r>
              <a:rPr lang="nl-NL" dirty="0" smtClean="0"/>
              <a:t>Vertalen tussen verschillende databases (sheet 21)</a:t>
            </a:r>
          </a:p>
          <a:p>
            <a:r>
              <a:rPr lang="nl-NL" dirty="0" smtClean="0"/>
              <a:t>Iets anders? 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28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Toegevoegde </a:t>
            </a:r>
            <a:r>
              <a:rPr lang="nl-NL" dirty="0" smtClean="0"/>
              <a:t>waarde </a:t>
            </a:r>
            <a:r>
              <a:rPr lang="nl-NL" dirty="0" err="1" smtClean="0"/>
              <a:t>embase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620793"/>
              </p:ext>
            </p:extLst>
          </p:nvPr>
        </p:nvGraphicFramePr>
        <p:xfrm>
          <a:off x="971600" y="1916832"/>
          <a:ext cx="6578231" cy="3338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2070"/>
                <a:gridCol w="963713"/>
                <a:gridCol w="791475"/>
                <a:gridCol w="1055298"/>
                <a:gridCol w="865675"/>
              </a:tblGrid>
              <a:tr h="40572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recall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</a:rPr>
                        <a:t>uniek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</a:rPr>
                        <a:t>NNR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</a:tr>
              <a:tr h="40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Embase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2481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81%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</a:tr>
              <a:tr h="40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Medline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2156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71%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</a:tr>
              <a:tr h="40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</a:rPr>
                        <a:t>Google Scholar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</a:rPr>
                        <a:t>1326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43%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</a:tr>
              <a:tr h="40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</a:rPr>
                        <a:t>Web-of-Science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</a:tr>
              <a:tr h="7343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</a:rPr>
                        <a:t>andere databases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493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0" marT="108000" marB="108000" anchor="ctr"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5583377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0" dirty="0" smtClean="0">
                <a:solidFill>
                  <a:schemeClr val="tx1"/>
                </a:solidFill>
              </a:rPr>
              <a:t>Bron: eigen nog niet gepubliceerd onderzoek</a:t>
            </a:r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1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Voordelen </a:t>
            </a:r>
            <a:r>
              <a:rPr lang="nl-NL" dirty="0" err="1" smtClean="0"/>
              <a:t>embase</a:t>
            </a:r>
            <a:r>
              <a:rPr lang="nl-NL" dirty="0" smtClean="0"/>
              <a:t> t.o.v. </a:t>
            </a:r>
            <a:r>
              <a:rPr lang="nl-NL" dirty="0" err="1" smtClean="0"/>
              <a:t>PubMed</a:t>
            </a:r>
            <a:r>
              <a:rPr lang="nl-NL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Grotere dekking (</a:t>
            </a:r>
            <a:r>
              <a:rPr lang="nl-NL" dirty="0" err="1" smtClean="0"/>
              <a:t>medline</a:t>
            </a:r>
            <a:r>
              <a:rPr lang="nl-NL" dirty="0" smtClean="0"/>
              <a:t> en </a:t>
            </a:r>
            <a:r>
              <a:rPr lang="nl-NL" dirty="0" err="1" smtClean="0"/>
              <a:t>embase</a:t>
            </a:r>
            <a:r>
              <a:rPr lang="nl-NL" dirty="0" smtClean="0"/>
              <a:t>)</a:t>
            </a:r>
          </a:p>
          <a:p>
            <a:r>
              <a:rPr lang="nl-NL" dirty="0" smtClean="0"/>
              <a:t>Diepere indexering (meer trefwoorden uit full tekst)</a:t>
            </a:r>
          </a:p>
          <a:p>
            <a:r>
              <a:rPr lang="nl-NL" dirty="0" err="1" smtClean="0"/>
              <a:t>Proximity</a:t>
            </a:r>
            <a:r>
              <a:rPr lang="nl-NL" dirty="0" smtClean="0"/>
              <a:t> search i.p.v. alle zinnen uitschrijven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6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3" y="304800"/>
            <a:ext cx="8491859" cy="609600"/>
          </a:xfrm>
        </p:spPr>
        <p:txBody>
          <a:bodyPr/>
          <a:lstStyle/>
          <a:p>
            <a:r>
              <a:rPr lang="nl-NL" sz="3000" dirty="0" smtClean="0"/>
              <a:t>Verschillen tussen </a:t>
            </a:r>
            <a:r>
              <a:rPr lang="nl-NL" dirty="0" smtClean="0"/>
              <a:t>in</a:t>
            </a:r>
            <a:r>
              <a:rPr lang="nl-NL" sz="3000" dirty="0" smtClean="0"/>
              <a:t>terface</a:t>
            </a:r>
            <a:r>
              <a:rPr lang="nl-NL" dirty="0" smtClean="0"/>
              <a:t>s (welke?)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2500" dirty="0" err="1" smtClean="0"/>
              <a:t>DataStar</a:t>
            </a:r>
            <a:endParaRPr lang="nl-NL" sz="2500" dirty="0" smtClean="0"/>
          </a:p>
          <a:p>
            <a:pPr marL="0" indent="0" algn="ctr">
              <a:buNone/>
            </a:pPr>
            <a:r>
              <a:rPr lang="nl-NL" sz="2500" dirty="0" err="1" smtClean="0"/>
              <a:t>Dialog</a:t>
            </a:r>
            <a:endParaRPr lang="nl-NL" sz="2500" dirty="0" smtClean="0"/>
          </a:p>
          <a:p>
            <a:pPr marL="0" indent="0" algn="ctr">
              <a:buNone/>
            </a:pPr>
            <a:r>
              <a:rPr lang="nl-NL" sz="2500" dirty="0" smtClean="0"/>
              <a:t>DIMDI</a:t>
            </a:r>
          </a:p>
          <a:p>
            <a:pPr marL="0" indent="0" algn="ctr">
              <a:buNone/>
            </a:pPr>
            <a:r>
              <a:rPr lang="nl-NL" sz="2500" dirty="0"/>
              <a:t>embase.com</a:t>
            </a:r>
            <a:endParaRPr lang="en-US" sz="2500" dirty="0"/>
          </a:p>
          <a:p>
            <a:pPr marL="0" indent="0" algn="ctr">
              <a:buNone/>
            </a:pPr>
            <a:r>
              <a:rPr lang="nl-NL" sz="2500" dirty="0" smtClean="0"/>
              <a:t>EBSCO</a:t>
            </a:r>
          </a:p>
          <a:p>
            <a:pPr marL="0" indent="0" algn="ctr">
              <a:buNone/>
            </a:pPr>
            <a:r>
              <a:rPr lang="nl-NL" sz="2500" dirty="0" err="1" smtClean="0"/>
              <a:t>Ovid</a:t>
            </a:r>
            <a:endParaRPr lang="nl-NL" sz="2500" dirty="0" smtClean="0"/>
          </a:p>
          <a:p>
            <a:pPr marL="0" indent="0" algn="ctr">
              <a:buNone/>
            </a:pPr>
            <a:r>
              <a:rPr lang="nl-NL" sz="2500" dirty="0" err="1" smtClean="0"/>
              <a:t>ProQuest</a:t>
            </a:r>
            <a:endParaRPr lang="nl-NL" sz="2500" dirty="0" smtClean="0"/>
          </a:p>
          <a:p>
            <a:pPr marL="0" indent="0" algn="ctr">
              <a:buNone/>
            </a:pPr>
            <a:r>
              <a:rPr lang="nl-NL" sz="2500" dirty="0" smtClean="0"/>
              <a:t>STN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7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000" dirty="0" err="1" smtClean="0"/>
              <a:t>OvidSP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500" dirty="0" smtClean="0"/>
              <a:t>Voordeel boven embase.com?</a:t>
            </a:r>
          </a:p>
          <a:p>
            <a:pPr marL="0" indent="0">
              <a:buNone/>
            </a:pPr>
            <a:r>
              <a:rPr lang="nl-NL" sz="2500" dirty="0" smtClean="0"/>
              <a:t>Gelijke syntax met </a:t>
            </a:r>
            <a:r>
              <a:rPr lang="nl-NL" sz="2500" dirty="0" err="1" smtClean="0"/>
              <a:t>Medline</a:t>
            </a:r>
            <a:r>
              <a:rPr lang="nl-NL" sz="2500" dirty="0" smtClean="0"/>
              <a:t> in </a:t>
            </a:r>
            <a:r>
              <a:rPr lang="nl-NL" sz="2500" dirty="0" err="1" smtClean="0"/>
              <a:t>OvidSP</a:t>
            </a:r>
            <a:endParaRPr lang="nl-NL" sz="2500" dirty="0" smtClean="0"/>
          </a:p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r>
              <a:rPr lang="nl-NL" sz="2500" dirty="0" smtClean="0"/>
              <a:t>Bij gebruik van </a:t>
            </a:r>
            <a:r>
              <a:rPr lang="nl-NL" sz="2500" dirty="0" err="1" smtClean="0"/>
              <a:t>PubMed</a:t>
            </a:r>
            <a:r>
              <a:rPr lang="nl-NL" sz="2500" dirty="0" smtClean="0"/>
              <a:t> is de vertaling veel lastiger</a:t>
            </a:r>
          </a:p>
          <a:p>
            <a:pPr marL="0" indent="0">
              <a:buNone/>
            </a:pPr>
            <a:endParaRPr lang="nl-NL" sz="2500" dirty="0" smtClean="0"/>
          </a:p>
          <a:p>
            <a:pPr marL="0" indent="0">
              <a:buNone/>
            </a:pPr>
            <a:endParaRPr lang="nl-NL" sz="25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9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OvidSP</a:t>
            </a:r>
            <a:r>
              <a:rPr lang="nl-NL" dirty="0" smtClean="0"/>
              <a:t>: voordeel?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298904"/>
              </p:ext>
            </p:extLst>
          </p:nvPr>
        </p:nvGraphicFramePr>
        <p:xfrm>
          <a:off x="323528" y="908720"/>
          <a:ext cx="8534400" cy="537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470015">
                <a:tc>
                  <a:txBody>
                    <a:bodyPr/>
                    <a:lstStyle/>
                    <a:p>
                      <a:r>
                        <a:rPr lang="nl-NL" b="1" dirty="0" err="1" smtClean="0"/>
                        <a:t>Medline</a:t>
                      </a:r>
                      <a:r>
                        <a:rPr lang="nl-NL" b="1" dirty="0" smtClean="0"/>
                        <a:t> </a:t>
                      </a:r>
                      <a:r>
                        <a:rPr lang="nl-NL" b="1" dirty="0" err="1" smtClean="0"/>
                        <a:t>OvidSP</a:t>
                      </a:r>
                      <a:r>
                        <a:rPr lang="nl-NL" b="1" dirty="0" smtClean="0"/>
                        <a:t> (</a:t>
                      </a:r>
                      <a:r>
                        <a:rPr lang="nl-NL" b="1" dirty="0" err="1" smtClean="0"/>
                        <a:t>exerpt</a:t>
                      </a:r>
                      <a:r>
                        <a:rPr lang="nl-NL" b="1" dirty="0" smtClean="0"/>
                        <a:t>)</a:t>
                      </a:r>
                      <a:endParaRPr lang="en-US" b="1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Embase in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dirty="0" err="1" smtClean="0"/>
                        <a:t>OvidSP</a:t>
                      </a:r>
                      <a:r>
                        <a:rPr lang="nl-NL" dirty="0" smtClean="0"/>
                        <a:t> (</a:t>
                      </a:r>
                      <a:r>
                        <a:rPr lang="nl-NL" dirty="0" err="1" smtClean="0"/>
                        <a:t>exerpt</a:t>
                      </a:r>
                      <a:r>
                        <a:rPr lang="nl-NL" dirty="0" smtClean="0"/>
                        <a:t>)</a:t>
                      </a:r>
                    </a:p>
                  </a:txBody>
                  <a:tcPr>
                    <a:noFill/>
                  </a:tcPr>
                </a:tc>
              </a:tr>
              <a:tr h="4908137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9.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exp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Granulocyte Colony-Stimulating Factor/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10.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exp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Granulocyte-Macrophage Colony-Stimulating Factor/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11. G-CSF.tw.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12. Colony-Stimulating Factor*.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tw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13. neupogen.tw.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14. filgrastim.tw.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15. pegfilgrastim.tw.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16. lenograstim.tw.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17. molgramostim.tw.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18. or/9-17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19. 8 and 18</a:t>
                      </a:r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9. granulocyte colony stimulating factor/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10. recombinant granulocyte colony stimulating factor/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11. granulocyte macrophage colony stimulating factor/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12. recombinant granulocyte macrophage colony stimulating factor/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13. G-CSF.tw.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14. Colony Stimulating Factor*.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tw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15. neupogen.tw.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16. filgrastim.tw.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17. pegfilgrastim.tw.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18. lenograstim.tw.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19. molgramostim.tw.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20. 9 or 10 or 11 or 12 or 13 or 14 or 15 or 16 or 17 or 18 or 19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21. 8 and 20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4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D_1636_cID_601_donkerblauw_logo_klein_rechtsboven_engels">
  <a:themeElements>
    <a:clrScheme name="">
      <a:dk1>
        <a:srgbClr val="000000"/>
      </a:dk1>
      <a:lt1>
        <a:srgbClr val="FFFFFF"/>
      </a:lt1>
      <a:dk2>
        <a:srgbClr val="0C2074"/>
      </a:dk2>
      <a:lt2>
        <a:srgbClr val="7DCFE2"/>
      </a:lt2>
      <a:accent1>
        <a:srgbClr val="4B78B5"/>
      </a:accent1>
      <a:accent2>
        <a:srgbClr val="E0DC24"/>
      </a:accent2>
      <a:accent3>
        <a:srgbClr val="AAABBC"/>
      </a:accent3>
      <a:accent4>
        <a:srgbClr val="DADADA"/>
      </a:accent4>
      <a:accent5>
        <a:srgbClr val="B1BED7"/>
      </a:accent5>
      <a:accent6>
        <a:srgbClr val="CBC720"/>
      </a:accent6>
      <a:hlink>
        <a:srgbClr val="1CB01C"/>
      </a:hlink>
      <a:folHlink>
        <a:srgbClr val="DC2424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en-US" sz="2000" b="0" i="1" u="none" strike="noStrike" cap="none" normalizeH="0" baseline="0" smtClean="0">
            <a:ln>
              <a:noFill/>
            </a:ln>
            <a:solidFill>
              <a:srgbClr val="0D1F7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en-US" sz="2000" b="0" i="1" u="none" strike="noStrike" cap="none" normalizeH="0" baseline="0" smtClean="0">
            <a:ln>
              <a:noFill/>
            </a:ln>
            <a:solidFill>
              <a:srgbClr val="0D1F7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mID_1636_cID_601_donkerblauw_logo_klein_rechtsboven_engels</Template>
  <TotalTime>948</TotalTime>
  <Words>998</Words>
  <Application>Microsoft Office PowerPoint</Application>
  <PresentationFormat>On-screen Show (4:3)</PresentationFormat>
  <Paragraphs>245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mID_1636_cID_601_donkerblauw_logo_klein_rechtsboven_engels</vt:lpstr>
      <vt:lpstr>Workshop Embase </vt:lpstr>
      <vt:lpstr>Voorstellen </vt:lpstr>
      <vt:lpstr>Gebruik van embase</vt:lpstr>
      <vt:lpstr>Waar willen jullie dat het over gaat?</vt:lpstr>
      <vt:lpstr>Toegevoegde waarde embase</vt:lpstr>
      <vt:lpstr>Voordelen embase t.o.v. PubMed?</vt:lpstr>
      <vt:lpstr>Verschillen tussen interfaces (welke?)</vt:lpstr>
      <vt:lpstr>OvidSP</vt:lpstr>
      <vt:lpstr>OvidSP: voordeel?</vt:lpstr>
      <vt:lpstr>Embase(.com) – relevance, coverage en recall</vt:lpstr>
      <vt:lpstr>Voordelen embase.com</vt:lpstr>
      <vt:lpstr>Nadelen embase.com</vt:lpstr>
      <vt:lpstr>Pas op!</vt:lpstr>
      <vt:lpstr>Nadelen en valkuilen embase</vt:lpstr>
      <vt:lpstr>Nadelen emtree thesaurus</vt:lpstr>
      <vt:lpstr>Systematiek van het zoeken</vt:lpstr>
      <vt:lpstr>Werkwijze Erasmus MC</vt:lpstr>
      <vt:lpstr>Compleetheid van zoektermen</vt:lpstr>
      <vt:lpstr>Compleetheid van zoektermen</vt:lpstr>
      <vt:lpstr>Eenregelige zoekacties</vt:lpstr>
      <vt:lpstr>Vertaling naar andere databases</vt:lpstr>
      <vt:lpstr>Vertalen zoekacties in Word</vt:lpstr>
      <vt:lpstr>Werkt onze aanpak?</vt:lpstr>
    </vt:vector>
  </TitlesOfParts>
  <Company>Erasmus 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Removing duplicates in retrieval sets from electronic databases</dc:title>
  <dc:creator>W.M. Bramer</dc:creator>
  <cp:lastModifiedBy>W.M. Bramer</cp:lastModifiedBy>
  <cp:revision>51</cp:revision>
  <dcterms:created xsi:type="dcterms:W3CDTF">2014-04-23T21:22:45Z</dcterms:created>
  <dcterms:modified xsi:type="dcterms:W3CDTF">2014-05-15T21:33:52Z</dcterms:modified>
</cp:coreProperties>
</file>