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0" r:id="rId4"/>
    <p:sldId id="259" r:id="rId5"/>
    <p:sldId id="267" r:id="rId6"/>
    <p:sldId id="261" r:id="rId7"/>
    <p:sldId id="268" r:id="rId8"/>
    <p:sldId id="269" r:id="rId9"/>
    <p:sldId id="270" r:id="rId10"/>
    <p:sldId id="271" r:id="rId11"/>
    <p:sldId id="265" r:id="rId12"/>
    <p:sldId id="266" r:id="rId13"/>
    <p:sldId id="264" r:id="rId14"/>
    <p:sldId id="263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759"/>
    <a:srgbClr val="240F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fld id="{51A9A64C-460C-475E-8EC4-317CF76DB22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fld id="{AADF25EE-18D8-4824-9D58-DE2C2E920C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4" charset="-128"/>
        <a:cs typeface="ヒラギノ角ゴ Pro W3" pitchFamily="10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chtergrond HAGA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820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3820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1B0759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0413" y="6453188"/>
            <a:ext cx="382587" cy="228600"/>
          </a:xfrm>
        </p:spPr>
        <p:txBody>
          <a:bodyPr/>
          <a:lstStyle>
            <a:lvl1pPr>
              <a:defRPr>
                <a:solidFill>
                  <a:srgbClr val="240F6C"/>
                </a:solidFill>
              </a:defRPr>
            </a:lvl1pPr>
          </a:lstStyle>
          <a:p>
            <a:pPr>
              <a:defRPr/>
            </a:pPr>
            <a:fld id="{D51513B3-6CAC-45CF-8F8F-453BC92B80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quarter" idx="11"/>
          </p:nvPr>
        </p:nvSpPr>
        <p:spPr>
          <a:xfrm>
            <a:off x="7466013" y="6453188"/>
            <a:ext cx="838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xfrm>
            <a:off x="4572000" y="6453188"/>
            <a:ext cx="281781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8F4B1-1D93-4A95-B460-9A500B38D5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06525" y="1828800"/>
            <a:ext cx="3602038" cy="4191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60963" y="1828800"/>
            <a:ext cx="3602037" cy="4191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02522-DDE2-4F52-9678-ADF77A9F5F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3CAF-2E57-4225-8104-ADC0DC171A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F4F0-88DD-4541-957C-3565B8E873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0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chtergrond HAGA Logo onder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785813"/>
            <a:ext cx="7356475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6525" y="1828800"/>
            <a:ext cx="73564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8825" y="6453188"/>
            <a:ext cx="384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240F6C"/>
                </a:solidFill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fld id="{BCA15513-6F21-4052-99E8-C18CA2A3C9F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64425" y="6453188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240F6C"/>
                </a:solidFill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53188"/>
            <a:ext cx="2816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240F6C"/>
                </a:solidFill>
                <a:latin typeface="Arial" pitchFamily="101" charset="0"/>
                <a:ea typeface="ヒラギノ角ゴ Pro W3" pitchFamily="101" charset="-128"/>
                <a:cs typeface="ヒラギノ角ゴ Pro W3" pitchFamily="10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0" r:id="rId3"/>
    <p:sldLayoutId id="2147483681" r:id="rId4"/>
    <p:sldLayoutId id="2147483682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B0759"/>
          </a:solidFill>
          <a:latin typeface="+mj-lt"/>
          <a:ea typeface="+mj-ea"/>
          <a:cs typeface="ヒラギノ角ゴ Pro W3" pitchFamily="10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B0759"/>
          </a:solidFill>
          <a:latin typeface="Arial" charset="0"/>
          <a:ea typeface="ヒラギノ角ゴ Pro W3" pitchFamily="84" charset="-128"/>
          <a:cs typeface="ヒラギノ角ゴ Pro W3" pitchFamily="10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B0759"/>
          </a:solidFill>
          <a:latin typeface="Arial" charset="0"/>
          <a:ea typeface="ヒラギノ角ゴ Pro W3" pitchFamily="84" charset="-128"/>
          <a:cs typeface="ヒラギノ角ゴ Pro W3" pitchFamily="10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B0759"/>
          </a:solidFill>
          <a:latin typeface="Arial" charset="0"/>
          <a:ea typeface="ヒラギノ角ゴ Pro W3" pitchFamily="84" charset="-128"/>
          <a:cs typeface="ヒラギノ角ゴ Pro W3" pitchFamily="10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B0759"/>
          </a:solidFill>
          <a:latin typeface="Arial" charset="0"/>
          <a:ea typeface="ヒラギノ角ゴ Pro W3" pitchFamily="84" charset="-128"/>
          <a:cs typeface="ヒラギノ角ゴ Pro W3" pitchFamily="10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ヒラギノ角ゴ Pro W3" pitchFamily="8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ヒラギノ角ゴ Pro W3" pitchFamily="8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ヒラギノ角ゴ Pro W3" pitchFamily="8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ヒラギノ角ゴ Pro W3" pitchFamily="84" charset="-128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1B0759"/>
          </a:solidFill>
          <a:latin typeface="+mn-lt"/>
          <a:ea typeface="+mn-ea"/>
          <a:cs typeface="ヒラギノ角ゴ Pro W3" pitchFamily="101" charset="-128"/>
        </a:defRPr>
      </a:lvl1pPr>
      <a:lvl2pPr marL="5715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>
          <a:solidFill>
            <a:srgbClr val="1B0759"/>
          </a:solidFill>
          <a:latin typeface="+mn-lt"/>
          <a:ea typeface="+mn-ea"/>
          <a:cs typeface="ヒラギノ角ゴ Pro W3"/>
        </a:defRPr>
      </a:lvl2pPr>
      <a:lvl3pPr marL="9525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>
          <a:solidFill>
            <a:srgbClr val="1B0759"/>
          </a:solidFill>
          <a:latin typeface="+mn-lt"/>
          <a:ea typeface="+mn-ea"/>
          <a:cs typeface="ヒラギノ角ゴ Pro W3"/>
        </a:defRPr>
      </a:lvl3pPr>
      <a:lvl4pPr marL="13335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>
          <a:solidFill>
            <a:srgbClr val="1B0759"/>
          </a:solidFill>
          <a:latin typeface="+mn-lt"/>
          <a:ea typeface="+mn-ea"/>
          <a:cs typeface="ヒラギノ角ゴ Pro W3"/>
        </a:defRPr>
      </a:lvl4pPr>
      <a:lvl5pPr marL="17145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rgbClr val="1B0759"/>
          </a:solidFill>
          <a:latin typeface="+mn-lt"/>
          <a:ea typeface="+mn-ea"/>
          <a:cs typeface="ヒラギノ角ゴ Pro W3"/>
        </a:defRPr>
      </a:lvl5pPr>
      <a:lvl6pPr marL="21717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bg1"/>
          </a:solidFill>
          <a:latin typeface="+mn-lt"/>
          <a:ea typeface="+mn-ea"/>
        </a:defRPr>
      </a:lvl6pPr>
      <a:lvl7pPr marL="26289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bg1"/>
          </a:solidFill>
          <a:latin typeface="+mn-lt"/>
          <a:ea typeface="+mn-ea"/>
        </a:defRPr>
      </a:lvl7pPr>
      <a:lvl8pPr marL="30861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bg1"/>
          </a:solidFill>
          <a:latin typeface="+mn-lt"/>
          <a:ea typeface="+mn-ea"/>
        </a:defRPr>
      </a:lvl8pPr>
      <a:lvl9pPr marL="3543300" indent="-1905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" TargetMode="External"/><Relationship Id="rId7" Type="http://schemas.openxmlformats.org/officeDocument/2006/relationships/hyperlink" Target="https://www.nhg.org/richtlijnen-praktij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kwaliteitskoepel.nl/kwaliteitsbibliotheek/a_z_index/" TargetMode="External"/><Relationship Id="rId5" Type="http://schemas.openxmlformats.org/officeDocument/2006/relationships/hyperlink" Target="http://www.diliguide.nl/" TargetMode="External"/><Relationship Id="rId4" Type="http://schemas.openxmlformats.org/officeDocument/2006/relationships/hyperlink" Target="http://www.cochranelibrary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stemonikos.org/nl/" TargetMode="External"/><Relationship Id="rId2" Type="http://schemas.openxmlformats.org/officeDocument/2006/relationships/hyperlink" Target="https://www.gezondheidsplein.nl/medisch-woordenboek/item30768?letter=a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nl.wikipedia.org/wiki/Hernia" TargetMode="External"/><Relationship Id="rId4" Type="http://schemas.openxmlformats.org/officeDocument/2006/relationships/hyperlink" Target="http://babelmesh.nlm.nih.gov/index_dut.php?com=tbl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2571744"/>
            <a:ext cx="8382000" cy="838200"/>
          </a:xfrm>
        </p:spPr>
        <p:txBody>
          <a:bodyPr/>
          <a:lstStyle/>
          <a:p>
            <a:r>
              <a:rPr lang="en-US" dirty="0" err="1" smtClean="0">
                <a:cs typeface="ヒラギノ角ゴ Pro W3"/>
              </a:rPr>
              <a:t>Werkgroep</a:t>
            </a:r>
            <a:r>
              <a:rPr lang="en-US" dirty="0" smtClean="0">
                <a:cs typeface="ヒラギノ角ゴ Pro W3"/>
              </a:rPr>
              <a:t> EBP</a:t>
            </a:r>
            <a:endParaRPr lang="nl-NL" dirty="0" smtClean="0">
              <a:cs typeface="ヒラギノ角ゴ Pro W3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kern="1200" dirty="0" smtClean="0">
                <a:solidFill>
                  <a:srgbClr val="00B0F0"/>
                </a:solidFill>
                <a:latin typeface="+mj-lt"/>
                <a:cs typeface="Arabic Typesetting" panose="03020402040406030203" pitchFamily="66" charset="-78"/>
              </a:rPr>
              <a:t>STZ </a:t>
            </a:r>
            <a:r>
              <a:rPr lang="en-US" sz="2400" kern="1200" dirty="0" err="1" smtClean="0">
                <a:solidFill>
                  <a:srgbClr val="00B0F0"/>
                </a:solidFill>
                <a:latin typeface="+mj-lt"/>
                <a:cs typeface="Arabic Typesetting" panose="03020402040406030203" pitchFamily="66" charset="-78"/>
              </a:rPr>
              <a:t>Netwerkgroep</a:t>
            </a:r>
            <a:r>
              <a:rPr lang="en-US" sz="2400" kern="1200" dirty="0" smtClean="0">
                <a:solidFill>
                  <a:srgbClr val="00B0F0"/>
                </a:solidFill>
                <a:latin typeface="+mj-lt"/>
                <a:cs typeface="Arabic Typesetting" panose="03020402040406030203" pitchFamily="66" charset="-78"/>
              </a:rPr>
              <a:t> </a:t>
            </a:r>
            <a:r>
              <a:rPr lang="en-US" sz="2400" kern="1200" dirty="0" err="1" smtClean="0">
                <a:solidFill>
                  <a:srgbClr val="00B0F0"/>
                </a:solidFill>
                <a:latin typeface="+mj-lt"/>
                <a:cs typeface="Arabic Typesetting" panose="03020402040406030203" pitchFamily="66" charset="-78"/>
              </a:rPr>
              <a:t>Medisch</a:t>
            </a:r>
            <a:r>
              <a:rPr lang="en-US" sz="2400" kern="1200" dirty="0" smtClean="0">
                <a:solidFill>
                  <a:srgbClr val="00B0F0"/>
                </a:solidFill>
                <a:latin typeface="+mj-lt"/>
                <a:cs typeface="Arabic Typesetting" panose="03020402040406030203" pitchFamily="66" charset="-78"/>
              </a:rPr>
              <a:t> </a:t>
            </a:r>
            <a:r>
              <a:rPr lang="en-US" sz="2400" kern="1200" dirty="0" err="1" smtClean="0">
                <a:solidFill>
                  <a:srgbClr val="00B0F0"/>
                </a:solidFill>
                <a:latin typeface="+mj-lt"/>
                <a:cs typeface="Arabic Typesetting" panose="03020402040406030203" pitchFamily="66" charset="-78"/>
              </a:rPr>
              <a:t>Informatiespecialisten</a:t>
            </a:r>
            <a:endParaRPr lang="nl-NL" sz="2400" kern="1200" dirty="0" smtClean="0">
              <a:solidFill>
                <a:srgbClr val="00B0F0"/>
              </a:solidFill>
              <a:latin typeface="+mj-lt"/>
              <a:cs typeface="Arabic Typesetting" panose="03020402040406030203" pitchFamily="66" charset="-78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Marijke Mol, medisch informatiespecialist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56475" cy="890587"/>
          </a:xfrm>
        </p:spPr>
        <p:txBody>
          <a:bodyPr/>
          <a:lstStyle/>
          <a:p>
            <a:pPr lvl="1"/>
            <a:r>
              <a:rPr lang="nl-NL" sz="2800" dirty="0" smtClean="0"/>
              <a:t>A. ‘toolkit’ :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764704"/>
            <a:ext cx="7356475" cy="4191000"/>
          </a:xfrm>
        </p:spPr>
        <p:txBody>
          <a:bodyPr/>
          <a:lstStyle/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Een bronnenoverzicht/</a:t>
            </a:r>
            <a:r>
              <a:rPr lang="nl-NL" dirty="0" err="1" smtClean="0"/>
              <a:t>workflow</a:t>
            </a:r>
            <a:r>
              <a:rPr lang="nl-NL" dirty="0" smtClean="0"/>
              <a:t> voor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zoeken in richtlijnen en databanken</a:t>
            </a:r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Didactische voorbeelden van zoekstrategieën bij verpleegkundige </a:t>
            </a:r>
            <a:r>
              <a:rPr lang="nl-NL" dirty="0" err="1" smtClean="0"/>
              <a:t>CATs</a:t>
            </a:r>
            <a:r>
              <a:rPr lang="nl-NL" dirty="0" smtClean="0"/>
              <a:t>  die gebruikt kunnen worden bij het onderwijs in Zoeken in </a:t>
            </a:r>
            <a:r>
              <a:rPr lang="nl-NL" dirty="0" err="1" smtClean="0"/>
              <a:t>PubMed</a:t>
            </a: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Zoekblokjes voor veel voorkomende verpleegkundige begrippen (</a:t>
            </a:r>
            <a:r>
              <a:rPr lang="nl-NL" sz="1400" dirty="0" smtClean="0"/>
              <a:t>katheters,  wondzorg, ontslagplanning,  patiënteninformatie, oncologiepatiënt, </a:t>
            </a:r>
            <a:r>
              <a:rPr lang="nl-NL" sz="1400" dirty="0" err="1" smtClean="0"/>
              <a:t>chemokuur</a:t>
            </a:r>
            <a:r>
              <a:rPr lang="nl-NL" dirty="0" smtClean="0"/>
              <a:t>)</a:t>
            </a:r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Tips om verpleegkundige termen te kunnen vertalen in het Engels</a:t>
            </a:r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Een verzameling van bestaand materiaal voor </a:t>
            </a:r>
            <a:r>
              <a:rPr lang="nl-NL" dirty="0" err="1" smtClean="0"/>
              <a:t>PubMed</a:t>
            </a:r>
            <a:r>
              <a:rPr lang="nl-NL" dirty="0" smtClean="0"/>
              <a:t>- onderwijs die kan dienen als hulp- en inspiratiebron</a:t>
            </a:r>
          </a:p>
          <a:p>
            <a:pPr marL="1104900" lvl="2" indent="-342900">
              <a:buFont typeface="+mj-lt"/>
              <a:buAutoNum type="arabicPeriod"/>
            </a:pPr>
            <a:r>
              <a:rPr lang="en-US" dirty="0" err="1" smtClean="0"/>
              <a:t>Informatief</a:t>
            </a:r>
            <a:r>
              <a:rPr lang="en-US" dirty="0" smtClean="0"/>
              <a:t> </a:t>
            </a:r>
            <a:r>
              <a:rPr lang="en-US" dirty="0" err="1" smtClean="0"/>
              <a:t>materiaal</a:t>
            </a:r>
            <a:r>
              <a:rPr lang="en-US" dirty="0" smtClean="0"/>
              <a:t>:  </a:t>
            </a:r>
            <a:r>
              <a:rPr lang="en-US" dirty="0" err="1" smtClean="0"/>
              <a:t>pdfs</a:t>
            </a:r>
            <a:r>
              <a:rPr lang="en-US" dirty="0" smtClean="0"/>
              <a:t> van AMC </a:t>
            </a:r>
            <a:r>
              <a:rPr lang="en-US" dirty="0" err="1" smtClean="0"/>
              <a:t>boekjes</a:t>
            </a:r>
            <a:r>
              <a:rPr lang="en-US" dirty="0" smtClean="0"/>
              <a:t>, </a:t>
            </a:r>
            <a:r>
              <a:rPr lang="en-US" dirty="0" err="1" smtClean="0"/>
              <a:t>verplgk</a:t>
            </a:r>
            <a:r>
              <a:rPr lang="en-US" dirty="0" smtClean="0"/>
              <a:t> </a:t>
            </a:r>
            <a:r>
              <a:rPr lang="en-US" dirty="0" err="1" smtClean="0"/>
              <a:t>wetensch</a:t>
            </a:r>
            <a:r>
              <a:rPr lang="en-US" dirty="0" smtClean="0"/>
              <a:t> </a:t>
            </a:r>
            <a:r>
              <a:rPr lang="en-US" dirty="0" err="1" smtClean="0"/>
              <a:t>bladen</a:t>
            </a:r>
            <a:r>
              <a:rPr lang="en-US" dirty="0" smtClean="0"/>
              <a:t>, </a:t>
            </a:r>
            <a:r>
              <a:rPr lang="en-US" dirty="0" err="1" smtClean="0"/>
              <a:t>instructies</a:t>
            </a:r>
            <a:r>
              <a:rPr lang="en-US" dirty="0" smtClean="0"/>
              <a:t> voor </a:t>
            </a:r>
            <a:r>
              <a:rPr lang="en-US" dirty="0" err="1" smtClean="0"/>
              <a:t>beoordelen</a:t>
            </a:r>
            <a:r>
              <a:rPr lang="en-US" dirty="0" smtClean="0"/>
              <a:t> </a:t>
            </a:r>
            <a:r>
              <a:rPr lang="en-US" dirty="0" err="1" smtClean="0"/>
              <a:t>artikelen</a:t>
            </a:r>
            <a:r>
              <a:rPr lang="en-US" dirty="0" smtClean="0"/>
              <a:t> (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NTvEBP</a:t>
            </a:r>
            <a:r>
              <a:rPr lang="en-US" dirty="0" smtClean="0"/>
              <a:t>), over de </a:t>
            </a:r>
            <a:r>
              <a:rPr lang="en-US" dirty="0" err="1" smtClean="0"/>
              <a:t>CATalysator</a:t>
            </a:r>
            <a:endParaRPr lang="en-US" dirty="0" smtClean="0"/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Eisen  voor informatievaardigheid voor de verschillende </a:t>
            </a:r>
            <a:r>
              <a:rPr lang="nl-NL" dirty="0" err="1" smtClean="0"/>
              <a:t>niveau’s</a:t>
            </a:r>
            <a:r>
              <a:rPr lang="nl-NL" dirty="0" smtClean="0"/>
              <a:t> van verpleegkundigen:  volger, gebruiker, expert</a:t>
            </a:r>
          </a:p>
          <a:p>
            <a:pPr marL="1104900" lvl="2" indent="-342900">
              <a:buFont typeface="+mj-lt"/>
              <a:buAutoNum type="arabicPeriod"/>
            </a:pPr>
            <a:endParaRPr lang="en-US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A. ‘toolkit’ :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in </a:t>
            </a:r>
            <a:r>
              <a:rPr lang="en-US" dirty="0" err="1" smtClean="0"/>
              <a:t>kunnen</a:t>
            </a:r>
            <a:r>
              <a:rPr lang="en-US" dirty="0" smtClean="0"/>
              <a:t>?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hoeft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in?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Beoogde</a:t>
            </a:r>
            <a:r>
              <a:rPr lang="en-US" dirty="0" smtClean="0"/>
              <a:t> </a:t>
            </a:r>
            <a:r>
              <a:rPr lang="en-US" dirty="0" err="1" smtClean="0"/>
              <a:t>plaats</a:t>
            </a:r>
            <a:r>
              <a:rPr lang="en-US" dirty="0" smtClean="0"/>
              <a:t> van de toolkit: </a:t>
            </a:r>
          </a:p>
          <a:p>
            <a:pPr lvl="1">
              <a:buNone/>
            </a:pPr>
            <a:r>
              <a:rPr lang="en-US" sz="1600" dirty="0" err="1" smtClean="0"/>
              <a:t>onder</a:t>
            </a:r>
            <a:r>
              <a:rPr lang="en-US" sz="1600" dirty="0" smtClean="0"/>
              <a:t> </a:t>
            </a:r>
            <a:r>
              <a:rPr lang="en-US" sz="1600" dirty="0" err="1" smtClean="0"/>
              <a:t>een</a:t>
            </a:r>
            <a:r>
              <a:rPr lang="en-US" sz="1600" dirty="0" smtClean="0"/>
              <a:t> STZ-</a:t>
            </a:r>
            <a:r>
              <a:rPr lang="en-US" sz="1600" dirty="0" err="1" smtClean="0"/>
              <a:t>vlag</a:t>
            </a:r>
            <a:r>
              <a:rPr lang="en-US" sz="1600" dirty="0" smtClean="0"/>
              <a:t>, </a:t>
            </a:r>
            <a:r>
              <a:rPr lang="en-US" sz="1600" dirty="0" err="1" smtClean="0"/>
              <a:t>maar</a:t>
            </a:r>
            <a:r>
              <a:rPr lang="en-US" sz="1600" dirty="0" smtClean="0"/>
              <a:t> </a:t>
            </a:r>
            <a:r>
              <a:rPr lang="en-US" sz="1600" dirty="0" err="1" smtClean="0"/>
              <a:t>beschikbaar</a:t>
            </a:r>
            <a:r>
              <a:rPr lang="en-US" sz="1600" dirty="0" smtClean="0"/>
              <a:t> voor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ziekenhuizen</a:t>
            </a:r>
            <a:endParaRPr lang="nl-NL" sz="1600" dirty="0" smtClean="0"/>
          </a:p>
          <a:p>
            <a:pPr>
              <a:buNone/>
            </a:pPr>
            <a:r>
              <a:rPr lang="en-US" dirty="0" smtClean="0"/>
              <a:t>		op de </a:t>
            </a:r>
            <a:r>
              <a:rPr lang="en-US" dirty="0" err="1" smtClean="0"/>
              <a:t>vernieuwde</a:t>
            </a:r>
            <a:r>
              <a:rPr lang="en-US" dirty="0" smtClean="0"/>
              <a:t> STZ website,  BMI website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Streven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toolkit in het 3e </a:t>
            </a:r>
            <a:r>
              <a:rPr lang="en-US" dirty="0" err="1" smtClean="0"/>
              <a:t>kwartaal</a:t>
            </a:r>
            <a:r>
              <a:rPr lang="en-US" dirty="0" smtClean="0"/>
              <a:t> 2016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realiseren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B.</a:t>
            </a:r>
            <a:r>
              <a:rPr lang="nl-NL" sz="2800" dirty="0" smtClean="0"/>
              <a:t> </a:t>
            </a:r>
            <a:r>
              <a:rPr lang="nl-NL" sz="2800" dirty="0" err="1" smtClean="0"/>
              <a:t>Powerpoint</a:t>
            </a:r>
            <a:r>
              <a:rPr lang="nl-NL" sz="2800" dirty="0" smtClean="0"/>
              <a:t> en/of </a:t>
            </a:r>
            <a:r>
              <a:rPr lang="nl-NL" sz="2800" dirty="0" err="1" smtClean="0"/>
              <a:t>e-learning</a:t>
            </a:r>
            <a:r>
              <a:rPr lang="nl-NL" sz="2800" dirty="0" smtClean="0"/>
              <a:t>  ‘Zoeken in </a:t>
            </a:r>
            <a:r>
              <a:rPr lang="nl-NL" sz="2800" dirty="0" err="1" smtClean="0"/>
              <a:t>PubMed</a:t>
            </a:r>
            <a:r>
              <a:rPr lang="nl-NL" sz="2800" dirty="0" smtClean="0"/>
              <a:t> door verpleegkundigen’ 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Een</a:t>
            </a:r>
            <a:r>
              <a:rPr lang="en-US" dirty="0" smtClean="0"/>
              <a:t> ‘</a:t>
            </a:r>
            <a:r>
              <a:rPr lang="en-US" dirty="0" err="1" smtClean="0"/>
              <a:t>optimale</a:t>
            </a:r>
            <a:r>
              <a:rPr lang="en-US" dirty="0" smtClean="0"/>
              <a:t>’ </a:t>
            </a:r>
            <a:r>
              <a:rPr lang="en-US" dirty="0" err="1" smtClean="0"/>
              <a:t>powerpoint</a:t>
            </a:r>
            <a:r>
              <a:rPr lang="en-US" dirty="0" smtClean="0"/>
              <a:t> is </a:t>
            </a:r>
            <a:r>
              <a:rPr lang="en-US" dirty="0" err="1" smtClean="0"/>
              <a:t>gewenst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Is </a:t>
            </a:r>
            <a:r>
              <a:rPr lang="en-US" dirty="0" err="1" smtClean="0"/>
              <a:t>een</a:t>
            </a:r>
            <a:r>
              <a:rPr lang="en-US" dirty="0" smtClean="0"/>
              <a:t> ‘</a:t>
            </a:r>
            <a:r>
              <a:rPr lang="en-US" dirty="0" err="1" smtClean="0"/>
              <a:t>optimale</a:t>
            </a:r>
            <a:r>
              <a:rPr lang="en-US" dirty="0" smtClean="0"/>
              <a:t>’ e-learning </a:t>
            </a:r>
            <a:r>
              <a:rPr lang="en-US" dirty="0" err="1" smtClean="0"/>
              <a:t>gewenst</a:t>
            </a:r>
            <a:r>
              <a:rPr lang="en-US" dirty="0" smtClean="0"/>
              <a:t> en </a:t>
            </a:r>
            <a:r>
              <a:rPr lang="en-US" dirty="0" err="1" smtClean="0"/>
              <a:t>haalbaar</a:t>
            </a:r>
            <a:r>
              <a:rPr lang="en-US" dirty="0" smtClean="0"/>
              <a:t>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356475" cy="890587"/>
          </a:xfrm>
        </p:spPr>
        <p:txBody>
          <a:bodyPr/>
          <a:lstStyle/>
          <a:p>
            <a:r>
              <a:rPr lang="en-US" sz="2800" dirty="0" smtClean="0"/>
              <a:t>C. </a:t>
            </a:r>
            <a:r>
              <a:rPr lang="en-US" sz="2800" dirty="0" err="1" smtClean="0"/>
              <a:t>verantwoorde</a:t>
            </a:r>
            <a:r>
              <a:rPr lang="en-US" sz="2800" dirty="0" smtClean="0"/>
              <a:t> </a:t>
            </a:r>
            <a:r>
              <a:rPr lang="en-US" sz="2800" dirty="0" err="1" smtClean="0"/>
              <a:t>zoekstrategie</a:t>
            </a:r>
            <a:r>
              <a:rPr lang="en-US" sz="2800" dirty="0" smtClean="0"/>
              <a:t> in de </a:t>
            </a:r>
            <a:r>
              <a:rPr lang="en-US" sz="2800" dirty="0" err="1" smtClean="0"/>
              <a:t>verpleegkundige</a:t>
            </a:r>
            <a:r>
              <a:rPr lang="en-US" sz="2800" dirty="0" smtClean="0"/>
              <a:t> PICO/CAT </a:t>
            </a:r>
            <a:r>
              <a:rPr lang="en-US" sz="2800" dirty="0" err="1" smtClean="0"/>
              <a:t>laten</a:t>
            </a:r>
            <a:r>
              <a:rPr lang="en-US" sz="2800" dirty="0" smtClean="0"/>
              <a:t> </a:t>
            </a:r>
            <a:r>
              <a:rPr lang="en-US" sz="2800" dirty="0" err="1" smtClean="0"/>
              <a:t>opnemen</a:t>
            </a:r>
            <a:endParaRPr lang="nl-NL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850" y="1966913"/>
            <a:ext cx="31623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Het plan is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hierover</a:t>
            </a:r>
            <a:r>
              <a:rPr lang="en-US" dirty="0" smtClean="0"/>
              <a:t> contact op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 met </a:t>
            </a:r>
            <a:r>
              <a:rPr lang="en-US" dirty="0" err="1" smtClean="0"/>
              <a:t>iemand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Hester </a:t>
            </a:r>
            <a:r>
              <a:rPr lang="en-US" dirty="0" err="1" smtClean="0"/>
              <a:t>Vermeulen</a:t>
            </a:r>
            <a:endParaRPr lang="nl-NL" sz="1400" dirty="0"/>
          </a:p>
        </p:txBody>
      </p:sp>
      <p:pic>
        <p:nvPicPr>
          <p:cNvPr id="1028" name="Picture 4" descr="C:\Users\M.Mol\AppData\Local\Microsoft\Windows\Temporary Internet Files\Content.IE5\0YMDTKX8\SMirC-sceptic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619512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2800" dirty="0" err="1" smtClean="0"/>
              <a:t>D.Samenwerking</a:t>
            </a:r>
            <a:r>
              <a:rPr lang="en-US" sz="2800" dirty="0" smtClean="0"/>
              <a:t> met </a:t>
            </a:r>
            <a:r>
              <a:rPr lang="en-US" sz="2800" dirty="0" err="1" smtClean="0"/>
              <a:t>verpleegkundige</a:t>
            </a:r>
            <a:r>
              <a:rPr lang="en-US" sz="2800" dirty="0" smtClean="0"/>
              <a:t> STZ </a:t>
            </a:r>
            <a:r>
              <a:rPr lang="en-US" sz="2800" dirty="0" err="1" smtClean="0"/>
              <a:t>netwerkgroep</a:t>
            </a:r>
            <a:r>
              <a:rPr lang="en-US" sz="2800" dirty="0" smtClean="0"/>
              <a:t> </a:t>
            </a:r>
            <a:endParaRPr lang="nl-NL" sz="2800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endParaRPr lang="nl-NL" dirty="0" smtClean="0"/>
          </a:p>
          <a:p>
            <a:pPr lvl="0"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vanuit</a:t>
            </a:r>
            <a:r>
              <a:rPr lang="en-US" dirty="0" smtClean="0"/>
              <a:t> de </a:t>
            </a:r>
            <a:r>
              <a:rPr lang="en-US" dirty="0" err="1" smtClean="0"/>
              <a:t>verpleegkundigen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werkgroep</a:t>
            </a:r>
            <a:r>
              <a:rPr lang="en-US" dirty="0" smtClean="0"/>
              <a:t> EBP </a:t>
            </a:r>
            <a:r>
              <a:rPr lang="en-US" dirty="0" err="1" smtClean="0"/>
              <a:t>scholing</a:t>
            </a:r>
            <a:r>
              <a:rPr lang="en-US" dirty="0" smtClean="0"/>
              <a:t> </a:t>
            </a:r>
            <a:r>
              <a:rPr lang="en-US" dirty="0" err="1" smtClean="0"/>
              <a:t>waarin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van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zitting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988840"/>
            <a:ext cx="7356475" cy="890587"/>
          </a:xfrm>
        </p:spPr>
        <p:txBody>
          <a:bodyPr/>
          <a:lstStyle/>
          <a:p>
            <a:pPr algn="ctr"/>
            <a:r>
              <a:rPr lang="en-US" dirty="0" err="1" smtClean="0"/>
              <a:t>Bedankt</a:t>
            </a:r>
            <a:r>
              <a:rPr lang="en-US" dirty="0" smtClean="0"/>
              <a:t> voor je </a:t>
            </a:r>
            <a:r>
              <a:rPr lang="en-US" dirty="0" err="1" smtClean="0"/>
              <a:t>aandacht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3212976"/>
            <a:ext cx="7356475" cy="275232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Wil je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,  of </a:t>
            </a:r>
            <a:r>
              <a:rPr lang="en-US" dirty="0" err="1" smtClean="0"/>
              <a:t>wil</a:t>
            </a:r>
            <a:r>
              <a:rPr lang="en-US" dirty="0" smtClean="0"/>
              <a:t> je </a:t>
            </a:r>
            <a:r>
              <a:rPr lang="en-US" dirty="0" err="1" smtClean="0"/>
              <a:t>materiaal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hebt</a:t>
            </a:r>
            <a:r>
              <a:rPr lang="en-US" dirty="0" smtClean="0"/>
              <a:t> voor </a:t>
            </a:r>
            <a:r>
              <a:rPr lang="en-US" dirty="0" err="1" smtClean="0"/>
              <a:t>PubMed</a:t>
            </a:r>
            <a:r>
              <a:rPr lang="en-US" dirty="0" smtClean="0"/>
              <a:t> </a:t>
            </a:r>
            <a:r>
              <a:rPr lang="en-US" dirty="0" err="1" smtClean="0"/>
              <a:t>onderwijs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verpleegkundigen</a:t>
            </a:r>
            <a:r>
              <a:rPr lang="en-US" dirty="0" smtClean="0"/>
              <a:t> via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werkgroep</a:t>
            </a:r>
            <a:r>
              <a:rPr lang="en-US" dirty="0" smtClean="0"/>
              <a:t> met je </a:t>
            </a:r>
            <a:r>
              <a:rPr lang="en-US" dirty="0" err="1" smtClean="0"/>
              <a:t>collega’s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horen</a:t>
            </a:r>
            <a:r>
              <a:rPr lang="en-US" dirty="0" smtClean="0"/>
              <a:t> </a:t>
            </a:r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graag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m.mol@hagaziekenhuis.nl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Werkgroep</a:t>
            </a:r>
            <a:r>
              <a:rPr lang="en-US" dirty="0" smtClean="0"/>
              <a:t> EBP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Steeds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verpleegkundigen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beroep</a:t>
            </a:r>
            <a:r>
              <a:rPr lang="en-US" dirty="0" smtClean="0"/>
              <a:t> op </a:t>
            </a:r>
            <a:r>
              <a:rPr lang="en-US" dirty="0" err="1" smtClean="0"/>
              <a:t>onze</a:t>
            </a:r>
            <a:r>
              <a:rPr lang="en-US" dirty="0" smtClean="0"/>
              <a:t> expertise in het </a:t>
            </a:r>
            <a:r>
              <a:rPr lang="en-US" dirty="0" err="1" smtClean="0"/>
              <a:t>zoeken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literatuur</a:t>
            </a:r>
            <a:r>
              <a:rPr lang="en-US" dirty="0" smtClean="0"/>
              <a:t> in </a:t>
            </a:r>
            <a:r>
              <a:rPr lang="nl-NL" dirty="0" smtClean="0"/>
              <a:t>verband met de groeiende toepassing van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 err="1" smtClean="0"/>
              <a:t>Practice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Wij</a:t>
            </a:r>
            <a:r>
              <a:rPr lang="en-US" dirty="0" smtClean="0"/>
              <a:t> </a:t>
            </a:r>
            <a:r>
              <a:rPr lang="en-US" dirty="0" err="1" smtClean="0"/>
              <a:t>constateren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met </a:t>
            </a:r>
            <a:r>
              <a:rPr lang="en-US" dirty="0" err="1" smtClean="0"/>
              <a:t>verpleegkundigen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aanpak</a:t>
            </a:r>
            <a:r>
              <a:rPr lang="en-US" dirty="0" smtClean="0"/>
              <a:t> </a:t>
            </a:r>
            <a:r>
              <a:rPr lang="en-US" dirty="0" err="1" smtClean="0"/>
              <a:t>vraagt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met </a:t>
            </a:r>
            <a:r>
              <a:rPr lang="en-US" dirty="0" err="1" smtClean="0"/>
              <a:t>artsen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Afbeeldingsresultaat voor verpleegkundige cartoon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 descr="verpleegkundi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714488"/>
            <a:ext cx="2143125" cy="2143125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857488" y="107154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“ De” </a:t>
            </a:r>
            <a:r>
              <a:rPr lang="en-US" dirty="0" err="1" smtClean="0"/>
              <a:t>verpleegkundige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857224" y="4071942"/>
            <a:ext cx="6851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Master </a:t>
            </a:r>
            <a:r>
              <a:rPr lang="en-US" sz="2000" dirty="0" smtClean="0"/>
              <a:t>             </a:t>
            </a:r>
            <a:r>
              <a:rPr lang="en-US" sz="2000" dirty="0" smtClean="0">
                <a:solidFill>
                  <a:srgbClr val="FFC000"/>
                </a:solidFill>
              </a:rPr>
              <a:t> HBO		</a:t>
            </a:r>
            <a:r>
              <a:rPr lang="en-US" sz="2000" dirty="0" smtClean="0"/>
              <a:t>MBO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>
                <a:solidFill>
                  <a:srgbClr val="92D050"/>
                </a:solidFill>
              </a:rPr>
              <a:t>Specialisatie</a:t>
            </a:r>
            <a:r>
              <a:rPr lang="en-US" sz="2000" dirty="0" smtClean="0">
                <a:solidFill>
                  <a:srgbClr val="92D050"/>
                </a:solidFill>
              </a:rPr>
              <a:t> 	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B0F0"/>
                </a:solidFill>
              </a:rPr>
              <a:t>in </a:t>
            </a:r>
            <a:r>
              <a:rPr lang="en-US" sz="2000" dirty="0" err="1" smtClean="0">
                <a:solidFill>
                  <a:srgbClr val="00B0F0"/>
                </a:solidFill>
              </a:rPr>
              <a:t>opleiding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endParaRPr lang="en-US" sz="2000" dirty="0"/>
          </a:p>
          <a:p>
            <a:pPr algn="ctr"/>
            <a:r>
              <a:rPr lang="en-US" sz="2000" dirty="0" err="1" smtClean="0">
                <a:solidFill>
                  <a:srgbClr val="7030A0"/>
                </a:solidFill>
              </a:rPr>
              <a:t>Oud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   	 </a:t>
            </a:r>
            <a:r>
              <a:rPr lang="en-US" sz="2000" dirty="0" smtClean="0">
                <a:solidFill>
                  <a:srgbClr val="C00000"/>
                </a:solidFill>
              </a:rPr>
              <a:t>Jong</a:t>
            </a:r>
            <a:r>
              <a:rPr lang="en-US" sz="2000" dirty="0" smtClean="0"/>
              <a:t> 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Werkgroep</a:t>
            </a:r>
            <a:r>
              <a:rPr lang="en-US" sz="2800" dirty="0" smtClean="0"/>
              <a:t> EBP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5852" y="1643050"/>
            <a:ext cx="7356475" cy="4191000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Doel:  het onderwijs in informatievaardigheden voor verpleegkundigen verbeteren door gezamenlijke kennis hierover binnen de STZ bij elkaar te brengen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Leden: Marion Heymans (</a:t>
            </a:r>
            <a:r>
              <a:rPr lang="en-US" dirty="0" err="1" smtClean="0"/>
              <a:t>Zuyderland</a:t>
            </a:r>
            <a:r>
              <a:rPr lang="en-US" dirty="0" smtClean="0"/>
              <a:t>), Quinten de  Bakker (Vie </a:t>
            </a:r>
            <a:r>
              <a:rPr lang="en-US" dirty="0" err="1" smtClean="0"/>
              <a:t>Curi</a:t>
            </a:r>
            <a:r>
              <a:rPr lang="en-US" dirty="0" smtClean="0"/>
              <a:t>),  Godelieve Engbersen (Elisabeth-Twee </a:t>
            </a:r>
            <a:r>
              <a:rPr lang="en-US" dirty="0" err="1" smtClean="0"/>
              <a:t>Steden</a:t>
            </a:r>
            <a:r>
              <a:rPr lang="en-US" dirty="0" smtClean="0"/>
              <a:t>), Linda Niesink (St. Antonius), Bert Berenschot (OLVG), Marijke Mol (</a:t>
            </a:r>
            <a:r>
              <a:rPr lang="en-US" dirty="0" err="1" smtClean="0"/>
              <a:t>Haga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en-US" dirty="0" err="1" smtClean="0"/>
              <a:t>Vergaderd</a:t>
            </a:r>
            <a:r>
              <a:rPr lang="en-US" dirty="0" smtClean="0"/>
              <a:t>: </a:t>
            </a:r>
            <a:r>
              <a:rPr lang="en-US" dirty="0" err="1" smtClean="0"/>
              <a:t>nov</a:t>
            </a:r>
            <a:r>
              <a:rPr lang="en-US" dirty="0" smtClean="0"/>
              <a:t> ‘15 en </a:t>
            </a:r>
            <a:r>
              <a:rPr lang="en-US" dirty="0" err="1" smtClean="0"/>
              <a:t>feb</a:t>
            </a:r>
            <a:r>
              <a:rPr lang="en-US" dirty="0" smtClean="0"/>
              <a:t> ’16;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‘16</a:t>
            </a:r>
            <a:endParaRPr lang="nl-NL" dirty="0" smtClean="0"/>
          </a:p>
          <a:p>
            <a:pPr marL="457200" indent="-457200">
              <a:buFont typeface="+mj-lt"/>
              <a:buAutoNum type="alphaUcPeriod"/>
            </a:pPr>
            <a:endParaRPr lang="nl-NL" dirty="0" smtClean="0"/>
          </a:p>
          <a:p>
            <a:pPr marL="457200" indent="-457200">
              <a:buFont typeface="+mj-lt"/>
              <a:buAutoNum type="alphaUcPeriod"/>
            </a:pPr>
            <a:endParaRPr lang="nl-NL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Werkgroep</a:t>
            </a:r>
            <a:r>
              <a:rPr lang="en-US" sz="2800" dirty="0" smtClean="0"/>
              <a:t> EBP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28728" y="1857364"/>
            <a:ext cx="67865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lvl="0" indent="-190500">
              <a:spcBef>
                <a:spcPct val="20000"/>
              </a:spcBef>
              <a:buClr>
                <a:srgbClr val="99CC00"/>
              </a:buClr>
            </a:pPr>
            <a:r>
              <a:rPr lang="nl-NL" sz="2000" kern="0" dirty="0" smtClean="0">
                <a:solidFill>
                  <a:srgbClr val="1B0759"/>
                </a:solidFill>
                <a:latin typeface="Arial"/>
              </a:rPr>
              <a:t>Producten: </a:t>
            </a:r>
          </a:p>
          <a:p>
            <a:pPr marL="457200" lvl="0" indent="-457200">
              <a:spcBef>
                <a:spcPct val="20000"/>
              </a:spcBef>
              <a:buClr>
                <a:srgbClr val="99CC00"/>
              </a:buClr>
              <a:buFont typeface="+mj-lt"/>
              <a:buAutoNum type="alphaUcPeriod"/>
            </a:pPr>
            <a:r>
              <a:rPr lang="nl-NL" sz="2000" kern="0" dirty="0" smtClean="0">
                <a:solidFill>
                  <a:srgbClr val="1B0759"/>
                </a:solidFill>
                <a:latin typeface="Arial"/>
              </a:rPr>
              <a:t>‘Toolkit’ voor informatiespecialisten, gevuld met instrumenten om aan verpleegkundigen onderwijs in informatievaardigheden te geven.</a:t>
            </a:r>
          </a:p>
          <a:p>
            <a:pPr marL="457200" lvl="0" indent="-457200">
              <a:spcBef>
                <a:spcPct val="20000"/>
              </a:spcBef>
              <a:buClr>
                <a:srgbClr val="99CC00"/>
              </a:buClr>
              <a:buFont typeface="+mj-lt"/>
              <a:buAutoNum type="alphaUcPeriod"/>
            </a:pPr>
            <a:r>
              <a:rPr lang="nl-NL" sz="2000" kern="0" dirty="0" smtClean="0">
                <a:solidFill>
                  <a:srgbClr val="1B0759"/>
                </a:solidFill>
                <a:latin typeface="Arial"/>
              </a:rPr>
              <a:t>Een ‘optimale’ </a:t>
            </a:r>
            <a:r>
              <a:rPr lang="nl-NL" sz="2000" kern="0" dirty="0" err="1" smtClean="0">
                <a:solidFill>
                  <a:srgbClr val="1B0759"/>
                </a:solidFill>
                <a:latin typeface="Arial"/>
              </a:rPr>
              <a:t>powerpoint</a:t>
            </a:r>
            <a:r>
              <a:rPr lang="nl-NL" sz="2000" kern="0" dirty="0" smtClean="0">
                <a:solidFill>
                  <a:srgbClr val="1B0759"/>
                </a:solidFill>
                <a:latin typeface="Arial"/>
              </a:rPr>
              <a:t> en/of </a:t>
            </a:r>
            <a:r>
              <a:rPr lang="nl-NL" sz="2000" kern="0" dirty="0" err="1" smtClean="0">
                <a:solidFill>
                  <a:srgbClr val="1B0759"/>
                </a:solidFill>
                <a:latin typeface="Arial"/>
              </a:rPr>
              <a:t>e-learning</a:t>
            </a:r>
            <a:r>
              <a:rPr lang="nl-NL" sz="2000" kern="0" dirty="0" smtClean="0">
                <a:solidFill>
                  <a:srgbClr val="1B0759"/>
                </a:solidFill>
                <a:latin typeface="Arial"/>
              </a:rPr>
              <a:t>  ‘Zoeken in </a:t>
            </a:r>
            <a:r>
              <a:rPr lang="nl-NL" sz="2000" kern="0" dirty="0" err="1" smtClean="0">
                <a:solidFill>
                  <a:srgbClr val="1B0759"/>
                </a:solidFill>
                <a:latin typeface="Arial"/>
              </a:rPr>
              <a:t>PubMed</a:t>
            </a:r>
            <a:r>
              <a:rPr lang="nl-NL" sz="2000" kern="0" dirty="0" smtClean="0">
                <a:solidFill>
                  <a:srgbClr val="1B0759"/>
                </a:solidFill>
                <a:latin typeface="Arial"/>
              </a:rPr>
              <a:t> door verpleegkundigen’. </a:t>
            </a:r>
          </a:p>
          <a:p>
            <a:pPr marL="457200" lvl="0" indent="-457200">
              <a:spcBef>
                <a:spcPct val="20000"/>
              </a:spcBef>
              <a:buClr>
                <a:srgbClr val="99CC00"/>
              </a:buClr>
              <a:buFont typeface="+mj-lt"/>
              <a:buAutoNum type="alphaUcPeriod"/>
            </a:pP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Er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wordt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standaard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een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verantwoorde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zoekstrategie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vermeld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in de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verpleegkundige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PICO/CAT. </a:t>
            </a:r>
          </a:p>
          <a:p>
            <a:pPr marL="457200" lvl="0" indent="-457200">
              <a:spcBef>
                <a:spcPct val="20000"/>
              </a:spcBef>
              <a:buClr>
                <a:srgbClr val="99CC00"/>
              </a:buClr>
              <a:buFont typeface="+mj-lt"/>
              <a:buAutoNum type="alphaUcPeriod"/>
            </a:pP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Samenwerking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met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verpleegkundige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STZ </a:t>
            </a:r>
            <a:r>
              <a:rPr lang="en-US" sz="2000" kern="0" dirty="0" err="1" smtClean="0">
                <a:solidFill>
                  <a:srgbClr val="1B0759"/>
                </a:solidFill>
                <a:latin typeface="Arial"/>
              </a:rPr>
              <a:t>netwerkgroep</a:t>
            </a:r>
            <a:r>
              <a:rPr lang="en-US" sz="2000" kern="0" dirty="0" smtClean="0">
                <a:solidFill>
                  <a:srgbClr val="1B0759"/>
                </a:solidFill>
                <a:latin typeface="Arial"/>
              </a:rPr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nl-NL" sz="2800" dirty="0" smtClean="0"/>
              <a:t>A. ‘toolkit’ :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472" y="1357298"/>
            <a:ext cx="7356475" cy="4191000"/>
          </a:xfrm>
        </p:spPr>
        <p:txBody>
          <a:bodyPr/>
          <a:lstStyle/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Een bronnenoverzicht/</a:t>
            </a:r>
            <a:r>
              <a:rPr lang="nl-NL" dirty="0" err="1" smtClean="0"/>
              <a:t>workflow</a:t>
            </a:r>
            <a:r>
              <a:rPr lang="nl-NL" dirty="0" smtClean="0"/>
              <a:t> voor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zoeken in richtlijnen en databanken</a:t>
            </a:r>
          </a:p>
          <a:p>
            <a:pPr marL="1104900" lvl="2" indent="-342900">
              <a:buFont typeface="+mj-lt"/>
              <a:buAutoNum type="arabicPeriod"/>
            </a:pPr>
            <a:endParaRPr lang="en-US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3614738" y="1012825"/>
            <a:ext cx="5529262" cy="4805363"/>
            <a:chOff x="0" y="0"/>
            <a:chExt cx="3064" cy="2227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3064" cy="222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000" tIns="36000" rIns="36000" bIns="3600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nl-NL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1016" y="756"/>
              <a:ext cx="10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nl-NL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59" y="1541"/>
              <a:ext cx="213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000" tIns="36000" rIns="36000" bIns="3600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nl-NL"/>
            </a:p>
          </p:txBody>
        </p:sp>
      </p:grp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3995937" y="1772816"/>
            <a:ext cx="187220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2699792" y="3429000"/>
            <a:ext cx="2279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 flipV="1">
            <a:off x="2339753" y="5229200"/>
            <a:ext cx="165618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5436096" y="620688"/>
            <a:ext cx="2179638" cy="412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Beginnen met zoeken</a:t>
            </a: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>
            <a:off x="6372200" y="260648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24132">
            <a:off x="6524089" y="2716533"/>
            <a:ext cx="2162175" cy="2165350"/>
          </a:xfrm>
          <a:prstGeom prst="rect">
            <a:avLst/>
          </a:prstGeom>
          <a:noFill/>
          <a:effectLst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04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899592" y="5486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Bronnen overzicht (per niveau)</a:t>
            </a:r>
            <a:r>
              <a:rPr kumimoji="0" lang="nl-N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nl-NL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-252536" y="2132856"/>
            <a:ext cx="402526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Trip Database</a:t>
            </a:r>
            <a:endParaRPr kumimoji="0" lang="nl-NL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AHRQ</a:t>
            </a:r>
            <a:r>
              <a:rPr kumimoji="0" lang="nl-NL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National </a:t>
            </a:r>
            <a:r>
              <a:rPr kumimoji="0" lang="nl-NL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Guideline</a:t>
            </a:r>
            <a:r>
              <a:rPr kumimoji="0" lang="nl-NL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Clearinghouse</a:t>
            </a:r>
            <a:endParaRPr kumimoji="0" lang="nl-NL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Originele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studies 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2564904"/>
            <a:ext cx="9144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	Medline (</a:t>
            </a:r>
            <a:r>
              <a:rPr lang="en-US" sz="1400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PubMed</a:t>
            </a:r>
            <a:r>
              <a:rPr lang="en-US" sz="1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of Ovid)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Embase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nl-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Cinahl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nl-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PsychINFO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Invert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NAZ (Nederlandse Artikelendatabank Zorg)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4437112"/>
            <a:ext cx="36060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kumimoji="0" 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Casus, ervaring, mening van expert, etc.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/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Eigen ervaring en netwerk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/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Beroepsvereniging (-websites)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/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Andere ziekenhuizen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/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Etc.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/>
            <a:r>
              <a:rPr kumimoji="0" 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Google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683568" y="1052736"/>
            <a:ext cx="38884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Richtlijnen, Systematische </a:t>
            </a: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Reviews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(hoog niveau):</a:t>
            </a:r>
            <a:endParaRPr lang="nl-NL" sz="9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eaLnBrk="0" hangingPunct="0"/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Cochrane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 </a:t>
            </a: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Library</a:t>
            </a:r>
            <a:endParaRPr lang="nl-NL" sz="12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Richtlijnenwebsites zoals </a:t>
            </a:r>
            <a:r>
              <a:rPr lang="nl-NL" sz="1400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  <a:hlinkClick r:id="rId5"/>
              </a:rPr>
              <a:t>Diliguide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  <a:hlinkClick r:id="rId6"/>
              </a:rPr>
              <a:t>Kwaliteitskoepel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nl-NL" sz="1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  <a:hlinkClick r:id="rId7"/>
              </a:rPr>
              <a:t>NHG</a:t>
            </a:r>
            <a:r>
              <a:rPr lang="nl-NL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(Nederlands Huisartsen Genootschap) </a:t>
            </a:r>
            <a:endParaRPr lang="nl-NL" sz="12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nl-NL" sz="2800" dirty="0" smtClean="0"/>
              <a:t>A. ‘toolkit’ :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472" y="1357298"/>
            <a:ext cx="7356475" cy="4191000"/>
          </a:xfrm>
        </p:spPr>
        <p:txBody>
          <a:bodyPr/>
          <a:lstStyle/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Een bronnenoverzicht/</a:t>
            </a:r>
            <a:r>
              <a:rPr lang="nl-NL" dirty="0" err="1" smtClean="0"/>
              <a:t>workflow</a:t>
            </a:r>
            <a:r>
              <a:rPr lang="nl-NL" dirty="0" smtClean="0"/>
              <a:t> voor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zoeken in richtlijnen en databanken</a:t>
            </a:r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Didactische voorbeelden van zoekstrategieën bij verpleegkundige </a:t>
            </a:r>
            <a:r>
              <a:rPr lang="nl-NL" dirty="0" err="1" smtClean="0"/>
              <a:t>CATs</a:t>
            </a:r>
            <a:r>
              <a:rPr lang="nl-NL" dirty="0" smtClean="0"/>
              <a:t>  die gebruikt kunnen worden bij het onderwijs in Zoeken in </a:t>
            </a:r>
            <a:r>
              <a:rPr lang="nl-NL" dirty="0" err="1" smtClean="0"/>
              <a:t>PubMed</a:t>
            </a: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Zoekblokjes voor veel voorkomende verpleegkundige begrippen (</a:t>
            </a:r>
            <a:r>
              <a:rPr lang="nl-NL" sz="1400" dirty="0" smtClean="0"/>
              <a:t>katheters,  wondzorg, ontslagplanning,  patiënteninformatie, oncologiepatiënt, </a:t>
            </a:r>
            <a:r>
              <a:rPr lang="nl-NL" sz="1400" dirty="0" err="1" smtClean="0"/>
              <a:t>chemokuur</a:t>
            </a:r>
            <a:r>
              <a:rPr lang="nl-NL" dirty="0" smtClean="0"/>
              <a:t>)</a:t>
            </a:r>
          </a:p>
          <a:p>
            <a:pPr marL="1104900" lvl="2" indent="-342900">
              <a:buFont typeface="+mj-lt"/>
              <a:buAutoNum type="arabicPeriod"/>
            </a:pPr>
            <a:r>
              <a:rPr lang="nl-NL" dirty="0" smtClean="0"/>
              <a:t>Tips om verpleegkundige termen te kunnen vertalen in het Engels</a:t>
            </a:r>
          </a:p>
          <a:p>
            <a:pPr marL="1104900" lvl="2" indent="-342900">
              <a:buFont typeface="+mj-lt"/>
              <a:buAutoNum type="arabicPeriod"/>
            </a:pPr>
            <a:endParaRPr lang="en-US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  <a:p>
            <a:pPr marL="1104900" lvl="2" indent="-342900">
              <a:buFont typeface="+mj-lt"/>
              <a:buAutoNum type="arabicPeriod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95536" y="1340768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dirty="0" smtClean="0"/>
              <a:t>Voorbeelden van sites die behulpzaam kunnen zijn bij vertaling </a:t>
            </a:r>
            <a:r>
              <a:rPr lang="nl-NL" sz="1800" dirty="0" err="1" smtClean="0"/>
              <a:t>Ned-Eng</a:t>
            </a:r>
            <a:r>
              <a:rPr lang="nl-NL" sz="1800" dirty="0" smtClean="0"/>
              <a:t>: </a:t>
            </a:r>
            <a:br>
              <a:rPr lang="nl-NL" sz="1800" dirty="0" smtClean="0"/>
            </a:br>
            <a:endParaRPr lang="nl-NL" sz="1800" dirty="0" smtClean="0"/>
          </a:p>
          <a:p>
            <a:r>
              <a:rPr lang="nl-NL" sz="1800" u="sng" dirty="0" smtClean="0">
                <a:hlinkClick r:id="rId2"/>
              </a:rPr>
              <a:t>https://www.gezondheidsplein.nl/medisch-woordenboek/item30768?letter=a</a:t>
            </a:r>
            <a:endParaRPr lang="nl-NL" sz="1800" u="sng" dirty="0" smtClean="0"/>
          </a:p>
          <a:p>
            <a:endParaRPr lang="en-US" sz="1800" u="sng" dirty="0" smtClean="0"/>
          </a:p>
          <a:p>
            <a:endParaRPr lang="nl-NL" sz="1800" dirty="0"/>
          </a:p>
        </p:txBody>
      </p:sp>
      <p:sp>
        <p:nvSpPr>
          <p:cNvPr id="3" name="Rechthoek 2"/>
          <p:cNvSpPr/>
          <p:nvPr/>
        </p:nvSpPr>
        <p:spPr>
          <a:xfrm>
            <a:off x="395536" y="2420888"/>
            <a:ext cx="3493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u="sng" dirty="0" smtClean="0">
                <a:hlinkClick r:id="rId3"/>
              </a:rPr>
              <a:t>http://www.epistemonikos.org/nl/</a:t>
            </a:r>
            <a:endParaRPr lang="nl-NL" sz="1800" dirty="0"/>
          </a:p>
        </p:txBody>
      </p:sp>
      <p:sp>
        <p:nvSpPr>
          <p:cNvPr id="4" name="Rechthoek 3"/>
          <p:cNvSpPr/>
          <p:nvPr/>
        </p:nvSpPr>
        <p:spPr>
          <a:xfrm>
            <a:off x="395536" y="2996952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u="sng" dirty="0" smtClean="0">
                <a:hlinkClick r:id="rId4"/>
              </a:rPr>
              <a:t>http://babelmesh.nlm.nih.gov/index_dut.php?com=tbld</a:t>
            </a:r>
            <a:endParaRPr lang="nl-NL" sz="1800" dirty="0"/>
          </a:p>
        </p:txBody>
      </p:sp>
      <p:sp>
        <p:nvSpPr>
          <p:cNvPr id="5" name="Rechthoek 4"/>
          <p:cNvSpPr/>
          <p:nvPr/>
        </p:nvSpPr>
        <p:spPr>
          <a:xfrm>
            <a:off x="395536" y="371703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u="sng" dirty="0" smtClean="0">
                <a:hlinkClick r:id="rId5"/>
              </a:rPr>
              <a:t>https://nl.wikipedia.org/wiki/Hernia</a:t>
            </a: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Ga naar ‘in andere talen’ en zoek Engels</a:t>
            </a:r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Sjabloon HAGA Corporate Wi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PP-Sjabloon HAGA Corporate Wit</Template>
  <TotalTime>563</TotalTime>
  <Words>433</Words>
  <Application>Microsoft Office PowerPoint</Application>
  <PresentationFormat>Diavoorstelling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PP-Sjabloon HAGA Corporate Wit</vt:lpstr>
      <vt:lpstr>Werkgroep EBP</vt:lpstr>
      <vt:lpstr> Werkgroep EBP</vt:lpstr>
      <vt:lpstr>Dia 3</vt:lpstr>
      <vt:lpstr> Werkgroep EBP</vt:lpstr>
      <vt:lpstr>Werkgroep EBP</vt:lpstr>
      <vt:lpstr>A. ‘toolkit’ :</vt:lpstr>
      <vt:lpstr>Dia 7</vt:lpstr>
      <vt:lpstr>A. ‘toolkit’ :</vt:lpstr>
      <vt:lpstr>Dia 9</vt:lpstr>
      <vt:lpstr>A. ‘toolkit’ :</vt:lpstr>
      <vt:lpstr>A. ‘toolkit’ :</vt:lpstr>
      <vt:lpstr>B. Powerpoint en/of e-learning  ‘Zoeken in PubMed door verpleegkundigen’ </vt:lpstr>
      <vt:lpstr>C. verantwoorde zoekstrategie in de verpleegkundige PICO/CAT laten opnemen</vt:lpstr>
      <vt:lpstr>D.Samenwerking met verpleegkundige STZ netwerkgroep </vt:lpstr>
      <vt:lpstr>Bedankt voor je aandacht</vt:lpstr>
    </vt:vector>
  </TitlesOfParts>
  <Company>HagaZiekenhuis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Werkgroep EBP</dc:title>
  <dc:creator>M.Mol</dc:creator>
  <cp:lastModifiedBy>M.Mol</cp:lastModifiedBy>
  <cp:revision>58</cp:revision>
  <cp:lastPrinted>2009-01-19T10:57:14Z</cp:lastPrinted>
  <dcterms:created xsi:type="dcterms:W3CDTF">2016-04-21T06:54:07Z</dcterms:created>
  <dcterms:modified xsi:type="dcterms:W3CDTF">2016-06-01T08:49:28Z</dcterms:modified>
</cp:coreProperties>
</file>