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308" r:id="rId3"/>
    <p:sldId id="309" r:id="rId4"/>
    <p:sldId id="310" r:id="rId5"/>
    <p:sldId id="31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6FF"/>
    <a:srgbClr val="B3DEF5"/>
    <a:srgbClr val="B3E5FE"/>
    <a:srgbClr val="111166"/>
    <a:srgbClr val="BEEAFF"/>
    <a:srgbClr val="B4E5FF"/>
    <a:srgbClr val="C8DFFF"/>
    <a:srgbClr val="B4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8006" autoAdjust="0"/>
    <p:restoredTop sz="94147" autoAdjust="0"/>
  </p:normalViewPr>
  <p:slideViewPr>
    <p:cSldViewPr snapToGrid="0" snapToObjects="1" showGuides="1">
      <p:cViewPr>
        <p:scale>
          <a:sx n="100" d="100"/>
          <a:sy n="100" d="100"/>
        </p:scale>
        <p:origin x="-72" y="-102"/>
      </p:cViewPr>
      <p:guideLst>
        <p:guide orient="horz" pos="235"/>
        <p:guide orient="horz" pos="4106"/>
        <p:guide orient="horz" pos="2394"/>
        <p:guide orient="horz" pos="901"/>
        <p:guide orient="horz" pos="1620"/>
        <p:guide orient="horz" pos="3009"/>
        <p:guide pos="358"/>
        <p:guide pos="5227"/>
        <p:guide pos="631"/>
        <p:guide pos="1542"/>
        <p:guide pos="3681"/>
        <p:guide pos="2052"/>
        <p:guide pos="535"/>
        <p:guide pos="2356"/>
        <p:guide pos="5577"/>
        <p:guide pos="947"/>
        <p:guide pos="4687"/>
        <p:guide pos="44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8638" y="153988"/>
            <a:ext cx="2514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1588" y="153988"/>
            <a:ext cx="2514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8638" y="8382000"/>
            <a:ext cx="2514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1588" y="8382000"/>
            <a:ext cx="2514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E8C5BD47-55D6-1344-B91F-7C24D2E19559}" type="slidenum">
              <a:rPr lang="en-GB"/>
              <a:pPr/>
              <a:t>‹#›</a:t>
            </a:fld>
            <a:endParaRPr lang="en-GB" sz="12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746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8638" y="0"/>
            <a:ext cx="2514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1588" y="0"/>
            <a:ext cx="2514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638" y="8528050"/>
            <a:ext cx="2514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8528050"/>
            <a:ext cx="2514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92BE362E-78BA-324A-8038-5482DADFDF7D}" type="slidenum">
              <a:rPr lang="en-GB"/>
              <a:pPr/>
              <a:t>‹#›</a:t>
            </a:fld>
            <a:endParaRPr lang="en-GB" sz="12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51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04925" y="2780928"/>
            <a:ext cx="4527551" cy="34789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nl-NL" noProof="0" dirty="0" smtClean="0"/>
              <a:t>Subtitel</a:t>
            </a:r>
            <a:endParaRPr lang="en-GB" noProof="0" dirty="0" smtClean="0"/>
          </a:p>
        </p:txBody>
      </p:sp>
      <p:sp>
        <p:nvSpPr>
          <p:cNvPr id="2" name="Rechthoek 1"/>
          <p:cNvSpPr/>
          <p:nvPr userDrawn="1"/>
        </p:nvSpPr>
        <p:spPr bwMode="auto">
          <a:xfrm>
            <a:off x="0" y="0"/>
            <a:ext cx="9143958" cy="143145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8" name="Afbeelding 7" descr="logo lumc_Fedra_PPT_20 mm NL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0838" y="285750"/>
            <a:ext cx="2293899" cy="576000"/>
          </a:xfrm>
          <a:prstGeom prst="rect">
            <a:avLst/>
          </a:prstGeom>
        </p:spPr>
      </p:pic>
      <p:pic>
        <p:nvPicPr>
          <p:cNvPr id="11" name="Afbeelding 10" descr="logo UL_RGB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39" y="5743545"/>
            <a:ext cx="495798" cy="576000"/>
          </a:xfrm>
          <a:prstGeom prst="rect">
            <a:avLst/>
          </a:prstGeom>
        </p:spPr>
      </p:pic>
      <p:sp>
        <p:nvSpPr>
          <p:cNvPr id="3" name="Rechthoek 2"/>
          <p:cNvSpPr/>
          <p:nvPr userDrawn="1"/>
        </p:nvSpPr>
        <p:spPr bwMode="auto">
          <a:xfrm>
            <a:off x="1146174" y="1431652"/>
            <a:ext cx="7997825" cy="1152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322388" y="1431450"/>
            <a:ext cx="7821570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4" name="Rectangle 3"/>
          <p:cNvSpPr>
            <a:spLocks noGrp="1" noChangeArrowheads="1"/>
          </p:cNvSpPr>
          <p:nvPr>
            <p:ph idx="10" hasCustomPrompt="1"/>
          </p:nvPr>
        </p:nvSpPr>
        <p:spPr bwMode="auto">
          <a:xfrm>
            <a:off x="1304925" y="4433456"/>
            <a:ext cx="4530829" cy="41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 sz="2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Naam spreker</a:t>
            </a: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1" hasCustomPrompt="1"/>
          </p:nvPr>
        </p:nvSpPr>
        <p:spPr bwMode="auto">
          <a:xfrm>
            <a:off x="1304925" y="4849092"/>
            <a:ext cx="4545117" cy="41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 sz="2000">
                <a:solidFill>
                  <a:schemeClr val="bg2"/>
                </a:solidFill>
              </a:defRPr>
            </a:lvl1pPr>
            <a:lvl2pPr marL="0" indent="0">
              <a:buFontTx/>
              <a:buNone/>
              <a:defRPr sz="1600"/>
            </a:lvl2pPr>
            <a:lvl3pPr marL="860425" indent="0">
              <a:buFontTx/>
              <a:buNone/>
              <a:defRPr/>
            </a:lvl3pPr>
            <a:lvl4pPr marL="1236662" indent="0">
              <a:buFontTx/>
              <a:buNone/>
              <a:defRPr/>
            </a:lvl4pPr>
            <a:lvl5pPr marL="1717675" indent="0">
              <a:buFontTx/>
              <a:buNone/>
              <a:defRPr/>
            </a:lvl5pPr>
          </a:lstStyle>
          <a:p>
            <a:pPr lvl="0"/>
            <a:r>
              <a:rPr lang="nl-NL" dirty="0" smtClean="0"/>
              <a:t>Naam afdeling</a:t>
            </a:r>
            <a:endParaRPr lang="en-GB" dirty="0"/>
          </a:p>
        </p:txBody>
      </p:sp>
      <p:sp>
        <p:nvSpPr>
          <p:cNvPr id="19" name="Rectangle 3"/>
          <p:cNvSpPr>
            <a:spLocks noGrp="1" noChangeArrowheads="1"/>
          </p:cNvSpPr>
          <p:nvPr>
            <p:ph idx="12" hasCustomPrompt="1"/>
          </p:nvPr>
        </p:nvSpPr>
        <p:spPr bwMode="auto">
          <a:xfrm>
            <a:off x="1304924" y="5264727"/>
            <a:ext cx="4527551" cy="41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 sz="1800" b="0" i="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 dirty="0" smtClean="0"/>
              <a:t>Plaats</a:t>
            </a:r>
            <a:endParaRPr lang="en-GB" dirty="0"/>
          </a:p>
        </p:txBody>
      </p:sp>
      <p:sp>
        <p:nvSpPr>
          <p:cNvPr id="26" name="Tijdelijke aanduiding voor afbeelding 2"/>
          <p:cNvSpPr>
            <a:spLocks noGrp="1"/>
          </p:cNvSpPr>
          <p:nvPr>
            <p:ph type="pic" idx="14"/>
          </p:nvPr>
        </p:nvSpPr>
        <p:spPr>
          <a:xfrm>
            <a:off x="5969102" y="2583652"/>
            <a:ext cx="2880000" cy="2880000"/>
          </a:xfrm>
        </p:spPr>
        <p:txBody>
          <a:bodyPr/>
          <a:lstStyle>
            <a:lvl1pPr marL="0" indent="0">
              <a:buNone/>
              <a:defRPr sz="8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17" name="Rechthoek 16"/>
          <p:cNvSpPr/>
          <p:nvPr userDrawn="1"/>
        </p:nvSpPr>
        <p:spPr bwMode="auto">
          <a:xfrm>
            <a:off x="-2" y="2587351"/>
            <a:ext cx="1146175" cy="11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50000" y="6553200"/>
            <a:ext cx="2508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801C01BB-2824-B743-B17B-703492C1863F}" type="datetime5">
              <a:rPr lang="nl-NL" smtClean="0"/>
              <a:t>30-nov-16</a:t>
            </a:fld>
            <a:endParaRPr lang="en-GB" dirty="0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492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6738" y="6553200"/>
            <a:ext cx="54239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306AC46-015F-6E44-B83A-36E79AEF535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737" y="0"/>
            <a:ext cx="6524815" cy="854075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66737" y="1135064"/>
            <a:ext cx="3008313" cy="511867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872B92-4883-474E-958A-9DB578D384BE}" type="datetime5">
              <a:rPr lang="nl-NL" smtClean="0"/>
              <a:t>30-nov-16</a:t>
            </a:fld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AB8F7-6B6F-2642-9729-040657DB08FE}" type="slidenum">
              <a:rPr lang="en-GB"/>
              <a:pPr/>
              <a:t>‹#›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492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3740150" y="1144588"/>
            <a:ext cx="5123557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/>
            </a:lvl1pPr>
            <a:lvl2pPr marL="0">
              <a:defRPr/>
            </a:lvl2pPr>
            <a:lvl3pPr marL="360000">
              <a:defRPr/>
            </a:lvl3pPr>
            <a:lvl4pPr marL="720000">
              <a:defRPr/>
            </a:lvl4pPr>
            <a:lvl5pPr marL="10800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43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4059" y="0"/>
            <a:ext cx="6507303" cy="854075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66738" y="1144587"/>
            <a:ext cx="5040000" cy="511333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849938" y="1144588"/>
            <a:ext cx="3003550" cy="128963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40301-1ABD-C44C-8687-D2657292E608}" type="datetime5">
              <a:rPr lang="nl-NL" smtClean="0"/>
              <a:t>30-nov-16</a:t>
            </a:fld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0F4D9-DA5F-9846-8B97-D321E78C63B0}" type="slidenum">
              <a:rPr lang="en-GB"/>
              <a:pPr/>
              <a:t>‹#›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492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5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 bwMode="auto">
          <a:xfrm>
            <a:off x="0" y="0"/>
            <a:ext cx="8921749" cy="126876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2" name="Afbeelding 11" descr="logo lumc_Fedra_PPT_20 mm NL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0838" y="285750"/>
            <a:ext cx="2293899" cy="576000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 bwMode="auto">
          <a:xfrm>
            <a:off x="-2" y="2587351"/>
            <a:ext cx="1146175" cy="11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9" name="Rechthoek 18"/>
          <p:cNvSpPr/>
          <p:nvPr userDrawn="1"/>
        </p:nvSpPr>
        <p:spPr bwMode="auto">
          <a:xfrm>
            <a:off x="1146174" y="1431651"/>
            <a:ext cx="7997825" cy="11557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323975" y="1431652"/>
            <a:ext cx="7524750" cy="11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spcCol="360000" anchor="t" anchorCtr="0" compatLnSpc="1">
            <a:prstTxWarp prst="textNoShape">
              <a:avLst/>
            </a:prstTxWarp>
          </a:bodyPr>
          <a:lstStyle>
            <a:lvl1pPr>
              <a:defRPr sz="2400" b="1" i="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Aftiteling en/of adres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50000" y="6553200"/>
            <a:ext cx="2508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1B18F10-C56E-2942-8023-63F4C343C5B6}" type="datetime5">
              <a:rPr lang="nl-NL" smtClean="0"/>
              <a:t>30-nov-16</a:t>
            </a:fld>
            <a:endParaRPr lang="en-GB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6738" y="6553200"/>
            <a:ext cx="54239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306AC46-015F-6E44-B83A-36E79AEF5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492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  <p:pic>
        <p:nvPicPr>
          <p:cNvPr id="14" name="Afbeelding 13" descr="logo UL_RGB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39" y="5743545"/>
            <a:ext cx="495798" cy="576000"/>
          </a:xfrm>
          <a:prstGeom prst="rect">
            <a:avLst/>
          </a:prstGeom>
        </p:spPr>
      </p:pic>
      <p:sp>
        <p:nvSpPr>
          <p:cNvPr id="17" name="Tijdelijke aanduiding voor tekst 3"/>
          <p:cNvSpPr>
            <a:spLocks noGrp="1"/>
          </p:cNvSpPr>
          <p:nvPr>
            <p:ph type="body" sz="half" idx="10"/>
          </p:nvPr>
        </p:nvSpPr>
        <p:spPr>
          <a:xfrm>
            <a:off x="1323974" y="2839003"/>
            <a:ext cx="7524751" cy="341892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003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auto">
          <a:xfrm>
            <a:off x="-2" y="0"/>
            <a:ext cx="9144001" cy="65532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66738" y="0"/>
            <a:ext cx="6524625" cy="854075"/>
          </a:xfrm>
        </p:spPr>
        <p:txBody>
          <a:bodyPr/>
          <a:lstStyle>
            <a:lvl1pPr>
              <a:defRPr cap="all"/>
            </a:lvl1pPr>
          </a:lstStyle>
          <a:p>
            <a:r>
              <a:rPr lang="nl-NL" dirty="0" smtClean="0"/>
              <a:t>HOOFDSTUK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8B3D-0B57-9A4E-BE76-1A14097B95D1}" type="datetime5">
              <a:rPr lang="nl-NL" smtClean="0"/>
              <a:t>30-nov-16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Insert &gt; Header &amp; footer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AC46-015F-6E44-B83A-36E79AEF5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4"/>
          </p:nvPr>
        </p:nvSpPr>
        <p:spPr>
          <a:xfrm>
            <a:off x="5969102" y="2583652"/>
            <a:ext cx="2880000" cy="2880000"/>
          </a:xfrm>
        </p:spPr>
        <p:txBody>
          <a:bodyPr/>
          <a:lstStyle>
            <a:lvl1pPr marL="0" indent="0">
              <a:buNone/>
              <a:defRPr sz="8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5"/>
          </p:nvPr>
        </p:nvSpPr>
        <p:spPr>
          <a:xfrm>
            <a:off x="566738" y="2583652"/>
            <a:ext cx="5283200" cy="3674274"/>
          </a:xfrm>
        </p:spPr>
        <p:txBody>
          <a:bodyPr/>
          <a:lstStyle>
            <a:lvl1pPr>
              <a:lnSpc>
                <a:spcPct val="100000"/>
              </a:lnSpc>
              <a:defRPr sz="5400" b="1" i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356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738" y="0"/>
            <a:ext cx="6524625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6738" y="1144588"/>
            <a:ext cx="8291512" cy="511333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50000" y="6553200"/>
            <a:ext cx="2508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E4DFC4CA-C18C-1948-860B-AB40FEDD7F72}" type="datetime5">
              <a:rPr lang="nl-NL" smtClean="0"/>
              <a:t>30-nov-16</a:t>
            </a:fld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6738" y="6553200"/>
            <a:ext cx="54239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306AC46-015F-6E44-B83A-36E79AEF5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492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30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 1 r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auto">
          <a:xfrm>
            <a:off x="0" y="514349"/>
            <a:ext cx="9144000" cy="8953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566738" y="760413"/>
            <a:ext cx="8291512" cy="5497513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738" y="0"/>
            <a:ext cx="6524625" cy="5016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0" name="Rechthoek 9"/>
          <p:cNvSpPr/>
          <p:nvPr userDrawn="1"/>
        </p:nvSpPr>
        <p:spPr bwMode="auto">
          <a:xfrm>
            <a:off x="0" y="6527800"/>
            <a:ext cx="9144000" cy="33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5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onder voet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auto">
          <a:xfrm>
            <a:off x="0" y="6527800"/>
            <a:ext cx="9144000" cy="33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566738" y="1144587"/>
            <a:ext cx="8291512" cy="5373687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035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738" y="0"/>
            <a:ext cx="6524625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789AEB-F5B2-2B4F-AD30-EF01FA8B389C}" type="datetime5">
              <a:rPr lang="nl-NL" smtClean="0"/>
              <a:t>30-nov-16</a:t>
            </a:fld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22A6F-56DC-804D-B355-6A0ECE94EB36}" type="slidenum">
              <a:rPr lang="en-GB"/>
              <a:pPr/>
              <a:t>‹#›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66738" y="1144588"/>
            <a:ext cx="400367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/>
            </a:lvl1pPr>
            <a:lvl2pPr marL="0">
              <a:defRPr/>
            </a:lvl2pPr>
            <a:lvl3pPr marL="360000">
              <a:defRPr/>
            </a:lvl3pPr>
            <a:lvl4pPr marL="720000">
              <a:defRPr/>
            </a:lvl4pPr>
            <a:lvl5pPr marL="10800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4860032" y="1144588"/>
            <a:ext cx="400367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/>
            </a:lvl1pPr>
            <a:lvl2pPr marL="0">
              <a:defRPr/>
            </a:lvl2pPr>
            <a:lvl3pPr marL="360000">
              <a:defRPr/>
            </a:lvl3pPr>
            <a:lvl4pPr marL="720000">
              <a:defRPr/>
            </a:lvl4pPr>
            <a:lvl5pPr marL="10800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492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18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66738" y="1135063"/>
            <a:ext cx="4003675" cy="846453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66737" y="2174875"/>
            <a:ext cx="4003676" cy="40830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52988" y="1135063"/>
            <a:ext cx="4004630" cy="846453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852988" y="2174875"/>
            <a:ext cx="4004630" cy="40830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53FD3B-2B7D-144E-9AC0-88F78F99774E}" type="datetime5">
              <a:rPr lang="nl-NL" smtClean="0"/>
              <a:t>30-nov-16</a:t>
            </a:fld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47059-C838-D544-AA3A-A342CC408355}" type="slidenum">
              <a:rPr lang="en-GB"/>
              <a:pPr/>
              <a:t>‹#›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737" y="0"/>
            <a:ext cx="6558531" cy="854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130492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0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738" y="0"/>
            <a:ext cx="6524625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EB06E4-70A4-3E46-AF81-8CDC63B37A10}" type="datetime5">
              <a:rPr lang="nl-NL" smtClean="0"/>
              <a:t>30-nov-16</a:t>
            </a:fld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8D43D-7D33-2F43-82C4-C7C0902068A2}" type="slidenum">
              <a:rPr lang="en-GB"/>
              <a:pPr/>
              <a:t>‹#›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492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25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FF0E8-6C15-D048-9A3A-D4A9C8DC64CC}" type="datetime5">
              <a:rPr lang="nl-NL" smtClean="0"/>
              <a:t>30-nov-16</a:t>
            </a:fld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1B39C-8919-CF47-A161-B6BA50FD6A18}" type="slidenum">
              <a:rPr lang="en-GB"/>
              <a:pPr/>
              <a:t>‹#›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492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5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auto">
          <a:xfrm>
            <a:off x="8002588" y="6553200"/>
            <a:ext cx="114141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1" name="Rechthoek 10"/>
          <p:cNvSpPr/>
          <p:nvPr/>
        </p:nvSpPr>
        <p:spPr bwMode="auto">
          <a:xfrm>
            <a:off x="1143000" y="6553200"/>
            <a:ext cx="6859588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2" name="Rechthoek 11"/>
          <p:cNvSpPr/>
          <p:nvPr/>
        </p:nvSpPr>
        <p:spPr bwMode="auto">
          <a:xfrm>
            <a:off x="0" y="6553200"/>
            <a:ext cx="1143000" cy="3048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3" name="Rechthoek 12"/>
          <p:cNvSpPr/>
          <p:nvPr/>
        </p:nvSpPr>
        <p:spPr bwMode="auto">
          <a:xfrm>
            <a:off x="6861176" y="6553200"/>
            <a:ext cx="1141412" cy="3048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4" name="Afbeelding 3" descr="bovenbalk PPT 2b.pd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360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44588"/>
            <a:ext cx="8291512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2588" y="6553200"/>
            <a:ext cx="855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306D303-CE7D-9244-B277-A262BA939E07}" type="datetime5">
              <a:rPr lang="nl-NL" smtClean="0"/>
              <a:t>30-nov-16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8575" y="6553200"/>
            <a:ext cx="470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 smtClean="0"/>
              <a:t>Insert &gt; Header &amp; footer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6738" y="6553200"/>
            <a:ext cx="54239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306AC46-015F-6E44-B83A-36E79AEF5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0"/>
            <a:ext cx="65246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72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Titelstijl van model bewerken</a:t>
            </a:r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400" b="1" i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i="1">
          <a:solidFill>
            <a:schemeClr val="tx2"/>
          </a:solidFill>
          <a:latin typeface="Times" charset="0"/>
          <a:ea typeface="ＭＳ Ｐゴシック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i="1">
          <a:solidFill>
            <a:schemeClr val="tx2"/>
          </a:solidFill>
          <a:latin typeface="Times" charset="0"/>
          <a:ea typeface="ＭＳ Ｐゴシック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i="1">
          <a:solidFill>
            <a:schemeClr val="tx2"/>
          </a:solidFill>
          <a:latin typeface="Times" charset="0"/>
          <a:ea typeface="ＭＳ Ｐゴシック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i="1">
          <a:solidFill>
            <a:schemeClr val="tx2"/>
          </a:solidFill>
          <a:latin typeface="Times" charset="0"/>
          <a:ea typeface="ＭＳ Ｐゴシック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i="1">
          <a:solidFill>
            <a:schemeClr val="tx2"/>
          </a:solidFill>
          <a:latin typeface="Times" charset="0"/>
          <a:ea typeface="ＭＳ Ｐゴシック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i="1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i="1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i="1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0" indent="0" algn="l" rtl="0" eaLnBrk="1" fontAlgn="base" hangingPunct="1">
        <a:lnSpc>
          <a:spcPct val="120000"/>
        </a:lnSpc>
        <a:spcBef>
          <a:spcPts val="0"/>
        </a:spcBef>
        <a:spcAft>
          <a:spcPct val="0"/>
        </a:spcAft>
        <a:buFontTx/>
        <a:buNone/>
        <a:defRPr sz="2000">
          <a:solidFill>
            <a:schemeClr val="accent6"/>
          </a:solidFill>
          <a:latin typeface="+mn-lt"/>
          <a:ea typeface="+mn-ea"/>
          <a:cs typeface="+mn-cs"/>
        </a:defRPr>
      </a:lvl1pPr>
      <a:lvl2pPr marL="0" indent="-1873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6"/>
          </a:solidFill>
          <a:latin typeface="+mn-lt"/>
          <a:ea typeface="+mn-ea"/>
        </a:defRPr>
      </a:lvl2pPr>
      <a:lvl3pPr marL="360000" indent="-1857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accent6"/>
          </a:solidFill>
          <a:latin typeface="+mn-lt"/>
          <a:ea typeface="+mn-ea"/>
        </a:defRPr>
      </a:lvl3pPr>
      <a:lvl4pPr marL="720000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 sz="1800">
          <a:solidFill>
            <a:schemeClr val="accent6"/>
          </a:solidFill>
          <a:latin typeface="+mn-lt"/>
          <a:ea typeface="+mn-ea"/>
        </a:defRPr>
      </a:lvl4pPr>
      <a:lvl5pPr marL="1080000" indent="-1920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 sz="1800">
          <a:solidFill>
            <a:schemeClr val="accent6"/>
          </a:solidFill>
          <a:latin typeface="+mn-lt"/>
          <a:ea typeface="+mn-ea"/>
        </a:defRPr>
      </a:lvl5pPr>
      <a:lvl6pPr marL="2366963" indent="-1920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bg2"/>
          </a:solidFill>
          <a:latin typeface="+mn-lt"/>
          <a:ea typeface="+mn-ea"/>
        </a:defRPr>
      </a:lvl6pPr>
      <a:lvl7pPr marL="2824163" indent="-1920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bg2"/>
          </a:solidFill>
          <a:latin typeface="+mn-lt"/>
          <a:ea typeface="+mn-ea"/>
        </a:defRPr>
      </a:lvl7pPr>
      <a:lvl8pPr marL="3281363" indent="-1920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bg2"/>
          </a:solidFill>
          <a:latin typeface="+mn-lt"/>
          <a:ea typeface="+mn-ea"/>
        </a:defRPr>
      </a:lvl8pPr>
      <a:lvl9pPr marL="3738563" indent="-1920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el 4"/>
          <p:cNvSpPr>
            <a:spLocks noGrp="1"/>
          </p:cNvSpPr>
          <p:nvPr>
            <p:ph type="subTitle" idx="1"/>
          </p:nvPr>
        </p:nvSpPr>
        <p:spPr>
          <a:xfrm>
            <a:off x="1304925" y="2780927"/>
            <a:ext cx="4527551" cy="657597"/>
          </a:xfrm>
        </p:spPr>
        <p:txBody>
          <a:bodyPr/>
          <a:lstStyle/>
          <a:p>
            <a:r>
              <a:rPr lang="en-US" altLang="en-US" dirty="0" smtClean="0"/>
              <a:t>BMI-dag</a:t>
            </a:r>
          </a:p>
          <a:p>
            <a:r>
              <a:rPr lang="en-US" altLang="en-US" dirty="0" err="1" smtClean="0"/>
              <a:t>Donderdag</a:t>
            </a:r>
            <a:r>
              <a:rPr lang="en-US" altLang="en-US" dirty="0" smtClean="0"/>
              <a:t> 1 </a:t>
            </a:r>
            <a:r>
              <a:rPr lang="en-US" altLang="en-US" dirty="0" err="1" smtClean="0"/>
              <a:t>december</a:t>
            </a:r>
            <a:r>
              <a:rPr lang="en-US" altLang="en-US" dirty="0" smtClean="0"/>
              <a:t> 2016</a:t>
            </a:r>
            <a:endParaRPr lang="en-US" altLang="en-US" dirty="0"/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 dirty="0" err="1">
                <a:solidFill>
                  <a:srgbClr val="FFFFFF"/>
                </a:solidFill>
              </a:rPr>
              <a:t>Embedde</a:t>
            </a:r>
            <a:r>
              <a:rPr lang="en-US" altLang="en-US" dirty="0">
                <a:solidFill>
                  <a:srgbClr val="FFFFFF"/>
                </a:solidFill>
              </a:rPr>
              <a:t>d Librarianship </a:t>
            </a:r>
            <a:r>
              <a:rPr lang="en-US" altLang="en-US" dirty="0" smtClean="0">
                <a:solidFill>
                  <a:srgbClr val="FFFFFF"/>
                </a:solidFill>
              </a:rPr>
              <a:t>: </a:t>
            </a:r>
            <a:r>
              <a:rPr lang="en-US" altLang="en-US" smtClean="0">
                <a:solidFill>
                  <a:srgbClr val="FFFFFF"/>
                </a:solidFill>
              </a:rPr>
              <a:t>stellingen </a:t>
            </a:r>
            <a:r>
              <a:rPr lang="en-US" altLang="en-US" dirty="0">
                <a:solidFill>
                  <a:srgbClr val="FFFFFF"/>
                </a:solidFill>
              </a:rPr>
              <a:t/>
            </a:r>
            <a:br>
              <a:rPr lang="en-US" altLang="en-US" dirty="0">
                <a:solidFill>
                  <a:srgbClr val="FFFFFF"/>
                </a:solidFill>
              </a:rPr>
            </a:b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 err="1" smtClean="0"/>
              <a:t>Tale</a:t>
            </a:r>
            <a:r>
              <a:rPr lang="nl-NL" dirty="0" smtClean="0"/>
              <a:t> </a:t>
            </a:r>
            <a:r>
              <a:rPr lang="nl-NL" dirty="0" err="1" smtClean="0"/>
              <a:t>Evenhuis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nl-NL" dirty="0" smtClean="0"/>
              <a:t>LUMC / NIFP</a:t>
            </a: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nl-NL" dirty="0" smtClean="0"/>
              <a:t>Leiden / </a:t>
            </a:r>
            <a:r>
              <a:rPr lang="nl-NL" dirty="0" err="1" smtClean="0"/>
              <a:t>utrecht</a:t>
            </a:r>
            <a:endParaRPr lang="nl-NL" dirty="0"/>
          </a:p>
        </p:txBody>
      </p:sp>
      <p:pic>
        <p:nvPicPr>
          <p:cNvPr id="8" name="Picture 5" descr="NIFP logo"/>
          <p:cNvPicPr>
            <a:picLocks noGrp="1" noChangeAspect="1" noChangeArrowheads="1"/>
          </p:cNvPicPr>
          <p:nvPr>
            <p:ph type="pic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" r="2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16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 dirty="0" smtClean="0"/>
              <a:t>Stelling 1</a:t>
            </a:r>
            <a:endParaRPr lang="en-GB" alt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altLang="en-US" dirty="0"/>
              <a:t>Embedded </a:t>
            </a:r>
            <a:r>
              <a:rPr lang="nl-NL" altLang="en-US" dirty="0" err="1"/>
              <a:t>Librarians</a:t>
            </a:r>
            <a:r>
              <a:rPr lang="nl-NL" altLang="en-US" dirty="0"/>
              <a:t> zijn in hogere mate betrokken bij gebruikers dan gewone bibliotheekmedewerkers.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7538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en-US" dirty="0" smtClean="0"/>
              <a:t>Stelling 2</a:t>
            </a:r>
            <a:endParaRPr lang="en-GB" alt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altLang="en-US" dirty="0"/>
              <a:t>Embedded </a:t>
            </a:r>
            <a:r>
              <a:rPr lang="nl-NL" altLang="en-US" dirty="0" err="1"/>
              <a:t>Librarianship</a:t>
            </a:r>
            <a:r>
              <a:rPr lang="nl-NL" altLang="en-US" dirty="0"/>
              <a:t> is onvermijdelijk</a:t>
            </a:r>
            <a:r>
              <a:rPr lang="en-US" altLang="en-US" dirty="0"/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22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en-US" dirty="0" smtClean="0"/>
              <a:t>Stelling 3</a:t>
            </a:r>
            <a:endParaRPr lang="en-GB" alt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altLang="en-US" dirty="0"/>
              <a:t>Embedded </a:t>
            </a:r>
            <a:r>
              <a:rPr lang="nl-NL" altLang="en-US" dirty="0" err="1"/>
              <a:t>Librarianship</a:t>
            </a:r>
            <a:r>
              <a:rPr lang="nl-NL" altLang="en-US" dirty="0"/>
              <a:t> kan binnen elke soort organisatie worden </a:t>
            </a:r>
            <a:r>
              <a:rPr lang="nl-NL" altLang="en-US" dirty="0" smtClean="0"/>
              <a:t>toegepast.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0952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/>
              <a:t>In </a:t>
            </a:r>
            <a:r>
              <a:rPr lang="en-US" altLang="nl-NL" dirty="0" err="1"/>
              <a:t>welke</a:t>
            </a:r>
            <a:r>
              <a:rPr lang="en-US" altLang="nl-NL" dirty="0"/>
              <a:t> </a:t>
            </a:r>
            <a:r>
              <a:rPr lang="en-US" altLang="nl-NL" dirty="0" err="1"/>
              <a:t>stelling</a:t>
            </a:r>
            <a:r>
              <a:rPr lang="en-US" altLang="nl-NL" dirty="0"/>
              <a:t> </a:t>
            </a:r>
            <a:r>
              <a:rPr lang="en-US" altLang="nl-NL" dirty="0" err="1"/>
              <a:t>herken</a:t>
            </a:r>
            <a:r>
              <a:rPr lang="en-US" altLang="nl-NL" dirty="0"/>
              <a:t> je </a:t>
            </a:r>
            <a:r>
              <a:rPr lang="en-US" altLang="nl-NL" dirty="0" err="1"/>
              <a:t>jezelf</a:t>
            </a:r>
            <a:r>
              <a:rPr lang="en-US" altLang="nl-NL" dirty="0"/>
              <a:t> het </a:t>
            </a:r>
            <a:r>
              <a:rPr lang="en-US" altLang="nl-NL" dirty="0" err="1"/>
              <a:t>meest</a:t>
            </a:r>
            <a:r>
              <a:rPr lang="en-US" altLang="nl-NL" dirty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nl-NL" altLang="nl-NL" dirty="0" err="1">
                <a:cs typeface="SimSun" charset="0"/>
              </a:rPr>
              <a:t>Embedd</a:t>
            </a:r>
            <a:r>
              <a:rPr lang="en-US" altLang="nl-NL" dirty="0" err="1">
                <a:cs typeface="SimSun" charset="0"/>
              </a:rPr>
              <a:t>ed</a:t>
            </a:r>
            <a:r>
              <a:rPr lang="en-US" altLang="nl-NL" dirty="0">
                <a:cs typeface="SimSun" charset="0"/>
              </a:rPr>
              <a:t> Librarianship is </a:t>
            </a:r>
            <a:r>
              <a:rPr lang="en-US" altLang="nl-NL" dirty="0" err="1">
                <a:cs typeface="SimSun" charset="0"/>
              </a:rPr>
              <a:t>leuk</a:t>
            </a:r>
            <a:r>
              <a:rPr lang="en-US" altLang="nl-NL" dirty="0">
                <a:cs typeface="SimSun" charset="0"/>
              </a:rPr>
              <a:t/>
            </a:r>
            <a:br>
              <a:rPr lang="en-US" altLang="nl-NL" dirty="0">
                <a:cs typeface="SimSun" charset="0"/>
              </a:rPr>
            </a:br>
            <a:endParaRPr lang="en-US" altLang="nl-NL" dirty="0">
              <a:cs typeface="SimSun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nl-NL" dirty="0">
                <a:cs typeface="SimSun" charset="0"/>
              </a:rPr>
              <a:t>Embedded Librarianship </a:t>
            </a:r>
            <a:r>
              <a:rPr lang="en-US" altLang="nl-NL" dirty="0" err="1">
                <a:cs typeface="SimSun" charset="0"/>
              </a:rPr>
              <a:t>haalt</a:t>
            </a:r>
            <a:r>
              <a:rPr lang="en-US" altLang="nl-NL" dirty="0">
                <a:cs typeface="SimSun" charset="0"/>
              </a:rPr>
              <a:t> je </a:t>
            </a:r>
            <a:r>
              <a:rPr lang="en-US" altLang="nl-NL" dirty="0" err="1">
                <a:cs typeface="SimSun" charset="0"/>
              </a:rPr>
              <a:t>uit</a:t>
            </a:r>
            <a:r>
              <a:rPr lang="en-US" altLang="nl-NL" dirty="0">
                <a:cs typeface="SimSun" charset="0"/>
              </a:rPr>
              <a:t> je </a:t>
            </a:r>
            <a:r>
              <a:rPr lang="en-US" altLang="nl-NL" dirty="0" err="1">
                <a:cs typeface="SimSun" charset="0"/>
              </a:rPr>
              <a:t>comfortzone</a:t>
            </a:r>
            <a:r>
              <a:rPr lang="en-US" altLang="nl-NL" dirty="0">
                <a:cs typeface="SimSun" charset="0"/>
              </a:rPr>
              <a:t/>
            </a:r>
            <a:br>
              <a:rPr lang="en-US" altLang="nl-NL" dirty="0">
                <a:cs typeface="SimSun" charset="0"/>
              </a:rPr>
            </a:br>
            <a:endParaRPr lang="en-US" altLang="nl-NL" dirty="0">
              <a:cs typeface="SimSun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nl-NL" dirty="0">
                <a:cs typeface="SimSun" charset="0"/>
              </a:rPr>
              <a:t>Embedded Librarianship is </a:t>
            </a:r>
            <a:r>
              <a:rPr lang="en-US" altLang="nl-NL" dirty="0" err="1">
                <a:cs typeface="SimSun" charset="0"/>
              </a:rPr>
              <a:t>niet</a:t>
            </a:r>
            <a:r>
              <a:rPr lang="en-US" altLang="nl-NL" dirty="0">
                <a:cs typeface="SimSun" charset="0"/>
              </a:rPr>
              <a:t> </a:t>
            </a:r>
            <a:r>
              <a:rPr lang="en-US" altLang="nl-NL" dirty="0" err="1">
                <a:cs typeface="SimSun" charset="0"/>
              </a:rPr>
              <a:t>voor</a:t>
            </a:r>
            <a:r>
              <a:rPr lang="en-US" altLang="nl-NL" dirty="0">
                <a:cs typeface="SimSun" charset="0"/>
              </a:rPr>
              <a:t> </a:t>
            </a:r>
            <a:r>
              <a:rPr lang="en-US" altLang="nl-NL" dirty="0" err="1">
                <a:cs typeface="SimSun" charset="0"/>
              </a:rPr>
              <a:t>iedereen</a:t>
            </a:r>
            <a:r>
              <a:rPr lang="en-US" altLang="nl-NL" dirty="0">
                <a:cs typeface="SimSun" charset="0"/>
              </a:rPr>
              <a:t> </a:t>
            </a:r>
            <a:r>
              <a:rPr lang="en-US" altLang="nl-NL" dirty="0" err="1">
                <a:cs typeface="SimSun" charset="0"/>
              </a:rPr>
              <a:t>weggelegd</a:t>
            </a:r>
            <a:endParaRPr lang="nl-NL" altLang="nl-NL" dirty="0">
              <a:cs typeface="SimSu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DFC4CA-C18C-1948-860B-AB40FEDD7F72}" type="datetime5">
              <a:rPr lang="nl-NL" smtClean="0"/>
              <a:t>30-nov-16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06AC46-015F-6E44-B83A-36E79AEF535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Insert &gt; Header &amp;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52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LUMC Basispresentatie_NL">
  <a:themeElements>
    <a:clrScheme name="Aangepast 30">
      <a:dk1>
        <a:srgbClr val="003C66"/>
      </a:dk1>
      <a:lt1>
        <a:srgbClr val="FFFFFF"/>
      </a:lt1>
      <a:dk2>
        <a:srgbClr val="FFFFFF"/>
      </a:dk2>
      <a:lt2>
        <a:srgbClr val="003C7D"/>
      </a:lt2>
      <a:accent1>
        <a:srgbClr val="007CC2"/>
      </a:accent1>
      <a:accent2>
        <a:srgbClr val="009FBD"/>
      </a:accent2>
      <a:accent3>
        <a:srgbClr val="6E90A6"/>
      </a:accent3>
      <a:accent4>
        <a:srgbClr val="E3004F"/>
      </a:accent4>
      <a:accent5>
        <a:srgbClr val="C0965C"/>
      </a:accent5>
      <a:accent6>
        <a:srgbClr val="000000"/>
      </a:accent6>
      <a:hlink>
        <a:srgbClr val="1161C6"/>
      </a:hlink>
      <a:folHlink>
        <a:srgbClr val="E300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101463"/>
        </a:dk1>
        <a:lt1>
          <a:srgbClr val="FFFFFF"/>
        </a:lt1>
        <a:dk2>
          <a:srgbClr val="B5E7FF"/>
        </a:dk2>
        <a:lt2>
          <a:srgbClr val="111166"/>
        </a:lt2>
        <a:accent1>
          <a:srgbClr val="119DF9"/>
        </a:accent1>
        <a:accent2>
          <a:srgbClr val="117FE4"/>
        </a:accent2>
        <a:accent3>
          <a:srgbClr val="D7F1FF"/>
        </a:accent3>
        <a:accent4>
          <a:srgbClr val="DADADA"/>
        </a:accent4>
        <a:accent5>
          <a:srgbClr val="AACCFB"/>
        </a:accent5>
        <a:accent6>
          <a:srgbClr val="0E72CF"/>
        </a:accent6>
        <a:hlink>
          <a:srgbClr val="1161C6"/>
        </a:hlink>
        <a:folHlink>
          <a:srgbClr val="114DB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LUMC Basispresentatie_NL</Template>
  <TotalTime>109</TotalTime>
  <Words>73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LUMC Basispresentatie_NL</vt:lpstr>
      <vt:lpstr>Embedded Librarianship : stellingen  </vt:lpstr>
      <vt:lpstr>Stelling 1</vt:lpstr>
      <vt:lpstr>Stelling 2</vt:lpstr>
      <vt:lpstr>Stelling 3</vt:lpstr>
      <vt:lpstr>In welke stelling herken je jezelf het meest?</vt:lpstr>
    </vt:vector>
  </TitlesOfParts>
  <Company>LUMC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Evenhuis, T.H. (WALAEUS)</dc:creator>
  <cp:lastModifiedBy>Evenhuis, T.H. (WALAEUS)</cp:lastModifiedBy>
  <cp:revision>69</cp:revision>
  <dcterms:created xsi:type="dcterms:W3CDTF">2015-12-23T14:52:31Z</dcterms:created>
  <dcterms:modified xsi:type="dcterms:W3CDTF">2016-11-30T13:19:14Z</dcterms:modified>
</cp:coreProperties>
</file>