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25"/>
  </p:notesMasterIdLst>
  <p:handoutMasterIdLst>
    <p:handoutMasterId r:id="rId26"/>
  </p:handoutMasterIdLst>
  <p:sldIdLst>
    <p:sldId id="256" r:id="rId5"/>
    <p:sldId id="320" r:id="rId6"/>
    <p:sldId id="321" r:id="rId7"/>
    <p:sldId id="302" r:id="rId8"/>
    <p:sldId id="309" r:id="rId9"/>
    <p:sldId id="322" r:id="rId10"/>
    <p:sldId id="303" r:id="rId11"/>
    <p:sldId id="310" r:id="rId12"/>
    <p:sldId id="317" r:id="rId13"/>
    <p:sldId id="318" r:id="rId14"/>
    <p:sldId id="304" r:id="rId15"/>
    <p:sldId id="314" r:id="rId16"/>
    <p:sldId id="312" r:id="rId17"/>
    <p:sldId id="313" r:id="rId18"/>
    <p:sldId id="319" r:id="rId19"/>
    <p:sldId id="324" r:id="rId20"/>
    <p:sldId id="325" r:id="rId21"/>
    <p:sldId id="323" r:id="rId22"/>
    <p:sldId id="315" r:id="rId23"/>
    <p:sldId id="31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44"/>
    <a:srgbClr val="FFC657"/>
    <a:srgbClr val="ECE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0" autoAdjust="0"/>
    <p:restoredTop sz="94419" autoAdjust="0"/>
  </p:normalViewPr>
  <p:slideViewPr>
    <p:cSldViewPr snapToGrid="0" snapToObjects="1">
      <p:cViewPr varScale="1">
        <p:scale>
          <a:sx n="87" d="100"/>
          <a:sy n="87" d="100"/>
        </p:scale>
        <p:origin x="17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76584-A4AA-4344-844F-5ACC16E21CA5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1E30B-D9DD-3C4E-9A46-B65BCC647F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28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AB5C1-C388-2645-9E9C-68AB8B14BBD1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63D0C-7844-B14B-9A25-956B017503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63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B578-DEE5-B243-9988-693276CCCFE7}" type="datetime1">
              <a:rPr lang="nl-NL" smtClean="0"/>
              <a:t>8-10-2018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4B8-5EEF-704F-9BC1-CED1273395F2}" type="datetime1">
              <a:rPr lang="nl-NL" smtClean="0"/>
              <a:t>8-10-2018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A55D-077C-384B-8243-91E982EE5473}" type="datetime1">
              <a:rPr lang="nl-NL" smtClean="0"/>
              <a:t>8-10-2018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4775-2E32-984A-AAC7-25FAB4E3F966}" type="datetime1">
              <a:rPr lang="nl-NL" smtClean="0"/>
              <a:t>8-10-2018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7518-0EA0-F74B-9D78-9F512085CEBD}" type="datetime1">
              <a:rPr lang="nl-NL" smtClean="0"/>
              <a:t>8-10-2018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6096-F636-794E-ABB1-46E9FF16A66C}" type="datetime1">
              <a:rPr lang="nl-NL" smtClean="0"/>
              <a:t>8-10-2018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CAF16-979A-5A4A-8548-85582C0E914C}" type="datetime1">
              <a:rPr lang="nl-NL" smtClean="0"/>
              <a:t>8-10-2018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B800-6794-C646-A92E-C22B6CE6FEFD}" type="datetime1">
              <a:rPr lang="nl-NL" smtClean="0"/>
              <a:t>8-10-2018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037D-09C5-7840-A46A-3EDDCF2E5FFA}" type="datetime1">
              <a:rPr lang="nl-NL" smtClean="0"/>
              <a:t>8-10-2018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04EF-2CBF-BE4B-93EA-A70651E70396}" type="datetime1">
              <a:rPr lang="nl-NL" smtClean="0"/>
              <a:t>8-10-2018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58605-DCBB-8449-809F-8B333972BA29}" type="datetime1">
              <a:rPr lang="nl-NL" smtClean="0"/>
              <a:t>8-10-2018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40B13-1794-A84E-B18E-29F832205036}" type="datetime1">
              <a:rPr lang="nl-NL" smtClean="0"/>
              <a:t>8-10-2018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reativecommons.org/licenses/by-sa/3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5/53/Grimm-Zentrum_Leseterrassen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d.nl/" TargetMode="External"/><Relationship Id="rId2" Type="http://schemas.openxmlformats.org/officeDocument/2006/relationships/hyperlink" Target="http://lod-cloud.net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306-4573(76)90005-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jXbrZ00yX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jXbrZ00yX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b.nl/organisatie-beleid" TargetMode="External"/><Relationship Id="rId2" Type="http://schemas.openxmlformats.org/officeDocument/2006/relationships/hyperlink" Target="http://scienceintransition.n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a.nl/content/nieuws/hoogleraarsbenoemingen/2018/01/lucas-boersma-bijzonder-hoogleraar-innovatieve-transkatheter-behandelingen-voor-hartritmestoornissen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access.nl/" TargetMode="External"/><Relationship Id="rId2" Type="http://schemas.openxmlformats.org/officeDocument/2006/relationships/hyperlink" Target="https://www.openscience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r-project.org/" TargetMode="External"/><Relationship Id="rId4" Type="http://schemas.openxmlformats.org/officeDocument/2006/relationships/hyperlink" Target="http://www.sherpa.ac.uk/romeo/index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-index" TargetMode="External"/><Relationship Id="rId2" Type="http://schemas.openxmlformats.org/officeDocument/2006/relationships/hyperlink" Target="https://en.wikipedia.org/wiki/Impact_facto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denmanifesto.org/" TargetMode="External"/><Relationship Id="rId4" Type="http://schemas.openxmlformats.org/officeDocument/2006/relationships/hyperlink" Target="https://sfdora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2751" y="1042056"/>
            <a:ext cx="8183184" cy="1762132"/>
          </a:xfrm>
        </p:spPr>
        <p:txBody>
          <a:bodyPr>
            <a:noAutofit/>
          </a:bodyPr>
          <a:lstStyle/>
          <a:p>
            <a:r>
              <a:rPr lang="nl-NL" sz="3600" dirty="0"/>
              <a:t>w</a:t>
            </a:r>
            <a:r>
              <a:rPr lang="nl-NL" sz="3600" dirty="0" smtClean="0"/>
              <a:t>etenschappelijke bibliotheken:</a:t>
            </a:r>
            <a:br>
              <a:rPr lang="nl-NL" sz="3600" dirty="0" smtClean="0"/>
            </a:br>
            <a:r>
              <a:rPr lang="nl-NL" sz="3600" dirty="0" smtClean="0"/>
              <a:t>dichter op het onderzoek </a:t>
            </a:r>
            <a:br>
              <a:rPr lang="nl-NL" sz="3600" dirty="0" smtClean="0"/>
            </a:br>
            <a:r>
              <a:rPr lang="nl-NL" sz="3600" dirty="0" smtClean="0"/>
              <a:t>en op de gebruiker</a:t>
            </a:r>
            <a:br>
              <a:rPr lang="nl-NL" sz="3600" dirty="0" smtClean="0"/>
            </a:br>
            <a:endParaRPr lang="nl-NL" sz="36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93632" y="3540840"/>
            <a:ext cx="7653845" cy="1295927"/>
          </a:xfrm>
        </p:spPr>
        <p:txBody>
          <a:bodyPr>
            <a:normAutofit/>
          </a:bodyPr>
          <a:lstStyle/>
          <a:p>
            <a:r>
              <a:rPr lang="nl-NL" sz="2400" dirty="0" smtClean="0">
                <a:solidFill>
                  <a:schemeClr val="accent5"/>
                </a:solidFill>
              </a:rPr>
              <a:t>KNVI-BMI 65 jaar | Deventer</a:t>
            </a:r>
          </a:p>
          <a:p>
            <a:r>
              <a:rPr lang="nl-NL" sz="2400" dirty="0">
                <a:solidFill>
                  <a:schemeClr val="accent5"/>
                </a:solidFill>
              </a:rPr>
              <a:t>2</a:t>
            </a:r>
            <a:r>
              <a:rPr lang="nl-NL" sz="2400" dirty="0" smtClean="0">
                <a:solidFill>
                  <a:schemeClr val="accent5"/>
                </a:solidFill>
              </a:rPr>
              <a:t>5 september 2018</a:t>
            </a:r>
            <a:endParaRPr lang="nl-NL" sz="2400" dirty="0">
              <a:solidFill>
                <a:schemeClr val="accent5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972347" y="5272951"/>
            <a:ext cx="5254908" cy="1071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/>
              <a:t>Frank Huysmans</a:t>
            </a:r>
          </a:p>
          <a:p>
            <a:endParaRPr lang="nl-NL" dirty="0" smtClean="0"/>
          </a:p>
          <a:p>
            <a:r>
              <a:rPr lang="nl-NL" dirty="0" smtClean="0"/>
              <a:t>bibliotheekwetenschap | Universiteit van Amsterdam</a:t>
            </a:r>
          </a:p>
          <a:p>
            <a:r>
              <a:rPr lang="nl-NL" dirty="0" smtClean="0"/>
              <a:t>onderzoeker &amp; adviseur | WareKennis, Den Haag</a:t>
            </a:r>
            <a:endParaRPr lang="nl-NL" dirty="0"/>
          </a:p>
        </p:txBody>
      </p:sp>
      <p:pic>
        <p:nvPicPr>
          <p:cNvPr id="7" name="Afbeelding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55" y="6344625"/>
            <a:ext cx="978993" cy="34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1158" cy="6908369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757160" y="6563159"/>
            <a:ext cx="45211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</a:rPr>
              <a:t>Universitätsbibliothek</a:t>
            </a:r>
            <a:r>
              <a:rPr lang="nl-NL" sz="1100" dirty="0">
                <a:solidFill>
                  <a:schemeClr val="bg1"/>
                </a:solidFill>
              </a:rPr>
              <a:t> Freiburg </a:t>
            </a:r>
            <a:r>
              <a:rPr lang="nl-NL" sz="1100" dirty="0" err="1">
                <a:solidFill>
                  <a:schemeClr val="bg1"/>
                </a:solidFill>
              </a:rPr>
              <a:t>im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err="1">
                <a:solidFill>
                  <a:schemeClr val="bg1"/>
                </a:solidFill>
              </a:rPr>
              <a:t>Breisgau</a:t>
            </a:r>
            <a:r>
              <a:rPr lang="nl-NL" sz="1100" dirty="0">
                <a:solidFill>
                  <a:schemeClr val="bg1"/>
                </a:solidFill>
              </a:rPr>
              <a:t> | Frank Huysmans (cc </a:t>
            </a:r>
            <a:r>
              <a:rPr lang="nl-NL" sz="1100" dirty="0" err="1">
                <a:solidFill>
                  <a:schemeClr val="bg1"/>
                </a:solidFill>
              </a:rPr>
              <a:t>by</a:t>
            </a:r>
            <a:r>
              <a:rPr lang="nl-NL" sz="1100" dirty="0">
                <a:solidFill>
                  <a:schemeClr val="bg1"/>
                </a:solidFill>
              </a:rPr>
              <a:t> 4.0)</a:t>
            </a:r>
          </a:p>
        </p:txBody>
      </p:sp>
    </p:spTree>
    <p:extLst>
      <p:ext uri="{BB962C8B-B14F-4D97-AF65-F5344CB8AC3E}">
        <p14:creationId xmlns:p14="http://schemas.microsoft.com/office/powerpoint/2010/main" val="12608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bibliotheken veranderen mee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8"/>
            <a:ext cx="8363415" cy="4249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vestigingen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>
                <a:solidFill>
                  <a:srgbClr val="0070C0"/>
                </a:solidFill>
              </a:rPr>
              <a:t>raadplegen collectie neemt in belang af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studeren, werken en verblijven worden 	belangrijker</a:t>
            </a:r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0" y="560310"/>
            <a:ext cx="7597699" cy="5698274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sp>
        <p:nvSpPr>
          <p:cNvPr id="6" name="Tekstvak 5"/>
          <p:cNvSpPr txBox="1"/>
          <p:nvPr/>
        </p:nvSpPr>
        <p:spPr>
          <a:xfrm>
            <a:off x="853970" y="6356350"/>
            <a:ext cx="739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Grimm-Bibliothek</a:t>
            </a:r>
            <a:r>
              <a:rPr lang="nl-NL" sz="1400" dirty="0" smtClean="0"/>
              <a:t>, </a:t>
            </a:r>
            <a:r>
              <a:rPr lang="nl-NL" sz="1400" dirty="0" err="1" smtClean="0"/>
              <a:t>Humboldt</a:t>
            </a:r>
            <a:r>
              <a:rPr lang="nl-NL" sz="1400" dirty="0" smtClean="0"/>
              <a:t> </a:t>
            </a:r>
            <a:r>
              <a:rPr lang="nl-NL" sz="1400" dirty="0" err="1" smtClean="0"/>
              <a:t>Universität</a:t>
            </a:r>
            <a:r>
              <a:rPr lang="nl-NL" sz="1400" dirty="0" smtClean="0"/>
              <a:t> Berlin | </a:t>
            </a:r>
            <a:r>
              <a:rPr lang="nl-NL" sz="1400" dirty="0" err="1" smtClean="0"/>
              <a:t>by</a:t>
            </a:r>
            <a:r>
              <a:rPr lang="nl-NL" sz="1400" dirty="0" smtClean="0"/>
              <a:t> </a:t>
            </a:r>
            <a:r>
              <a:rPr lang="nl-NL" sz="1400" dirty="0" err="1" smtClean="0">
                <a:hlinkClick r:id="rId3"/>
              </a:rPr>
              <a:t>Huuboa</a:t>
            </a:r>
            <a:r>
              <a:rPr lang="nl-NL" sz="1400" dirty="0" smtClean="0">
                <a:hlinkClick r:id="rId3"/>
              </a:rPr>
              <a:t> </a:t>
            </a:r>
            <a:r>
              <a:rPr lang="nl-NL" sz="1400" dirty="0" smtClean="0"/>
              <a:t>(cc </a:t>
            </a:r>
            <a:r>
              <a:rPr lang="nl-NL" sz="1400" dirty="0" err="1" smtClean="0"/>
              <a:t>by</a:t>
            </a:r>
            <a:r>
              <a:rPr lang="nl-NL" sz="1400" dirty="0" smtClean="0"/>
              <a:t>-sa 3.0)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368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bibliotheken veranderen mee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8"/>
            <a:ext cx="8363415" cy="42497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collectie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>
                <a:solidFill>
                  <a:srgbClr val="0070C0"/>
                </a:solidFill>
              </a:rPr>
              <a:t>fysiek -&gt; digitaal </a:t>
            </a:r>
            <a:r>
              <a:rPr lang="nl-NL" dirty="0" smtClean="0">
                <a:solidFill>
                  <a:schemeClr val="accent5"/>
                </a:solidFill>
              </a:rPr>
              <a:t>en</a:t>
            </a:r>
            <a:r>
              <a:rPr lang="nl-NL" dirty="0" smtClean="0">
                <a:solidFill>
                  <a:srgbClr val="0070C0"/>
                </a:solidFill>
              </a:rPr>
              <a:t> gesloten -&gt; open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fysieke collecties blijven bestaan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	</a:t>
            </a:r>
            <a:r>
              <a:rPr lang="nl-NL" dirty="0" smtClean="0">
                <a:solidFill>
                  <a:schemeClr val="accent5"/>
                </a:solidFill>
              </a:rPr>
              <a:t>preservering erfgoedcollecties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5"/>
                </a:solidFill>
              </a:rPr>
              <a:t>	</a:t>
            </a:r>
            <a:r>
              <a:rPr lang="nl-NL" dirty="0" smtClean="0">
                <a:solidFill>
                  <a:schemeClr val="accent5"/>
                </a:solidFill>
              </a:rPr>
              <a:t>		digitalisering en auteursrecht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digitale collecties groeien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	</a:t>
            </a:r>
            <a:r>
              <a:rPr lang="nl-NL" dirty="0" smtClean="0">
                <a:solidFill>
                  <a:schemeClr val="accent5"/>
                </a:solidFill>
              </a:rPr>
              <a:t>licenties / toegang fluctueren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5"/>
                </a:solidFill>
              </a:rPr>
              <a:t>	</a:t>
            </a:r>
            <a:r>
              <a:rPr lang="nl-NL" dirty="0" smtClean="0">
                <a:solidFill>
                  <a:schemeClr val="accent5"/>
                </a:solidFill>
              </a:rPr>
              <a:t>		waarom ‘betaalmuren’?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bibliotheken veranderen mee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8"/>
            <a:ext cx="8363415" cy="4249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informatieontsluiting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  <a:r>
              <a:rPr lang="nl-NL" dirty="0" smtClean="0">
                <a:solidFill>
                  <a:srgbClr val="0070C0"/>
                </a:solidFill>
              </a:rPr>
              <a:t>nieuwe naast traditionele metadata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		</a:t>
            </a:r>
            <a:r>
              <a:rPr lang="nl-NL" dirty="0" smtClean="0">
                <a:solidFill>
                  <a:schemeClr val="accent5"/>
                </a:solidFill>
              </a:rPr>
              <a:t>full-</a:t>
            </a:r>
            <a:r>
              <a:rPr lang="nl-NL" dirty="0" err="1" smtClean="0">
                <a:solidFill>
                  <a:schemeClr val="accent5"/>
                </a:solidFill>
              </a:rPr>
              <a:t>text</a:t>
            </a:r>
            <a:r>
              <a:rPr lang="nl-NL" dirty="0" smtClean="0">
                <a:solidFill>
                  <a:schemeClr val="accent5"/>
                </a:solidFill>
              </a:rPr>
              <a:t> en </a:t>
            </a:r>
            <a:r>
              <a:rPr lang="nl-NL" dirty="0" err="1" smtClean="0">
                <a:solidFill>
                  <a:schemeClr val="accent5"/>
                </a:solidFill>
              </a:rPr>
              <a:t>fuzzy</a:t>
            </a:r>
            <a:r>
              <a:rPr lang="nl-NL" dirty="0" smtClean="0">
                <a:solidFill>
                  <a:schemeClr val="accent5"/>
                </a:solidFill>
              </a:rPr>
              <a:t> search, </a:t>
            </a:r>
            <a:r>
              <a:rPr lang="nl-NL" dirty="0" err="1" smtClean="0">
                <a:solidFill>
                  <a:schemeClr val="accent5"/>
                </a:solidFill>
              </a:rPr>
              <a:t>tagging</a:t>
            </a:r>
            <a:endParaRPr lang="nl-NL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goede metadatering blijft van belang		</a:t>
            </a: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		</a:t>
            </a:r>
            <a:r>
              <a:rPr lang="nl-NL" dirty="0" smtClean="0">
                <a:solidFill>
                  <a:schemeClr val="accent5"/>
                </a:solidFill>
              </a:rPr>
              <a:t>integratie collecties in het web (</a:t>
            </a:r>
            <a:r>
              <a:rPr lang="nl-NL" dirty="0" smtClean="0">
                <a:solidFill>
                  <a:schemeClr val="accent5"/>
                </a:solidFill>
                <a:hlinkClick r:id="rId2"/>
              </a:rPr>
              <a:t>LOD</a:t>
            </a:r>
            <a:r>
              <a:rPr lang="nl-NL" dirty="0" smtClean="0">
                <a:solidFill>
                  <a:schemeClr val="accent5"/>
                </a:solidFill>
              </a:rPr>
              <a:t>)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  <a:hlinkClick r:id="rId3"/>
              </a:rPr>
              <a:t>digital decay</a:t>
            </a:r>
            <a:r>
              <a:rPr lang="nl-NL" dirty="0" smtClean="0">
                <a:solidFill>
                  <a:srgbClr val="0070C0"/>
                </a:solidFill>
              </a:rPr>
              <a:t>: tekst, data, software; 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		</a:t>
            </a:r>
            <a:r>
              <a:rPr lang="nl-NL" dirty="0" smtClean="0">
                <a:solidFill>
                  <a:schemeClr val="accent5"/>
                </a:solidFill>
              </a:rPr>
              <a:t>link rot &amp; content drift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</a:t>
            </a:r>
            <a:r>
              <a:rPr lang="nl-NL" dirty="0" err="1" smtClean="0">
                <a:solidFill>
                  <a:srgbClr val="0070C0"/>
                </a:solidFill>
              </a:rPr>
              <a:t>discovery</a:t>
            </a:r>
            <a:r>
              <a:rPr lang="nl-NL" dirty="0" smtClean="0">
                <a:solidFill>
                  <a:srgbClr val="0070C0"/>
                </a:solidFill>
              </a:rPr>
              <a:t> tools: zoeken zoals in Google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bibliotheken veranderen mee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8"/>
            <a:ext cx="8363415" cy="42497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personeel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>
                <a:solidFill>
                  <a:srgbClr val="0070C0"/>
                </a:solidFill>
              </a:rPr>
              <a:t>minder gericht op collectievorming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meer gericht op </a:t>
            </a:r>
            <a:r>
              <a:rPr lang="nl-NL" dirty="0" err="1" smtClean="0">
                <a:solidFill>
                  <a:srgbClr val="0070C0"/>
                </a:solidFill>
              </a:rPr>
              <a:t>onderzoeksondersteuning</a:t>
            </a:r>
            <a:endParaRPr lang="nl-NL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</a:t>
            </a:r>
            <a:r>
              <a:rPr lang="nl-NL" dirty="0" err="1" smtClean="0">
                <a:solidFill>
                  <a:schemeClr val="accent5"/>
                </a:solidFill>
              </a:rPr>
              <a:t>embedded</a:t>
            </a:r>
            <a:r>
              <a:rPr lang="nl-NL" dirty="0" smtClean="0">
                <a:solidFill>
                  <a:schemeClr val="accent5"/>
                </a:solidFill>
              </a:rPr>
              <a:t> </a:t>
            </a:r>
            <a:r>
              <a:rPr lang="nl-NL" dirty="0" err="1" smtClean="0">
                <a:solidFill>
                  <a:schemeClr val="accent5"/>
                </a:solidFill>
              </a:rPr>
              <a:t>librarianship</a:t>
            </a:r>
            <a:endParaRPr lang="nl-NL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5"/>
                </a:solidFill>
              </a:rPr>
              <a:t>	</a:t>
            </a:r>
            <a:r>
              <a:rPr lang="nl-NL" dirty="0" smtClean="0">
                <a:solidFill>
                  <a:schemeClr val="accent5"/>
                </a:solidFill>
              </a:rPr>
              <a:t>	research data management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5"/>
                </a:solidFill>
              </a:rPr>
              <a:t>	</a:t>
            </a:r>
            <a:r>
              <a:rPr lang="nl-NL" dirty="0" smtClean="0">
                <a:solidFill>
                  <a:schemeClr val="accent5"/>
                </a:solidFill>
              </a:rPr>
              <a:t>	auteursrecht-advisering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5"/>
                </a:solidFill>
              </a:rPr>
              <a:t>	</a:t>
            </a:r>
            <a:r>
              <a:rPr lang="nl-NL" dirty="0" smtClean="0">
                <a:solidFill>
                  <a:schemeClr val="accent5"/>
                </a:solidFill>
              </a:rPr>
              <a:t>	cursussen (informatievaardigheden e.a.)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endParaRPr lang="nl-NL" dirty="0" smtClean="0">
              <a:solidFill>
                <a:srgbClr val="0070C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bibliotheken veranderen mee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8"/>
            <a:ext cx="8363415" cy="4249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maken kunstmatige intelligentie, machine </a:t>
            </a:r>
            <a:r>
              <a:rPr lang="nl-NL" dirty="0" err="1" smtClean="0"/>
              <a:t>learning</a:t>
            </a:r>
            <a:r>
              <a:rPr lang="nl-NL" dirty="0" smtClean="0"/>
              <a:t>, robots ons overbodig?		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  <a:r>
              <a:rPr lang="nl-NL" dirty="0" smtClean="0">
                <a:solidFill>
                  <a:srgbClr val="0070C0"/>
                </a:solidFill>
              </a:rPr>
              <a:t>sommige werkzaamheden overgenomen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er komen nieuwe werkzaamheden bij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taken veranderen, maar er blijft werk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mensen: extreem geavanceerde robots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bibliotheken veranderen mee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17</a:t>
            </a:fld>
            <a:endParaRPr lang="en-US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0" y="2278757"/>
            <a:ext cx="7483539" cy="3434090"/>
          </a:xfr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1" name="Tekstvak 10"/>
          <p:cNvSpPr txBox="1"/>
          <p:nvPr/>
        </p:nvSpPr>
        <p:spPr>
          <a:xfrm>
            <a:off x="1017358" y="5930742"/>
            <a:ext cx="729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Information Processing &amp; Management, 12 (</a:t>
            </a:r>
            <a:r>
              <a:rPr lang="nl-NL" i="1" dirty="0" smtClean="0">
                <a:solidFill>
                  <a:srgbClr val="FF0000"/>
                </a:solidFill>
              </a:rPr>
              <a:t>1976</a:t>
            </a:r>
            <a:r>
              <a:rPr lang="nl-NL" i="1" dirty="0" smtClean="0"/>
              <a:t>)</a:t>
            </a:r>
            <a:r>
              <a:rPr lang="nl-NL" dirty="0" smtClean="0"/>
              <a:t>, 3, 189-222 (</a:t>
            </a:r>
            <a:r>
              <a:rPr lang="nl-NL" dirty="0" smtClean="0">
                <a:hlinkClick r:id="rId3"/>
              </a:rPr>
              <a:t>doi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62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bibliotheken veranderen mee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8"/>
            <a:ext cx="8363415" cy="4249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biomedische informatiespecialisten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  <a:r>
              <a:rPr lang="nl-NL" dirty="0" smtClean="0">
                <a:solidFill>
                  <a:srgbClr val="0070C0"/>
                </a:solidFill>
              </a:rPr>
              <a:t>klein maar cruciaal radertje in biomedisch-		wetenschappelijk onderzoek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gevraagd en ongevraagd voeden van 				organisatie met informatie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pedagogische kwaliteiten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		</a:t>
            </a:r>
            <a:r>
              <a:rPr lang="nl-NL" dirty="0" smtClean="0">
                <a:solidFill>
                  <a:schemeClr val="accent5"/>
                </a:solidFill>
              </a:rPr>
              <a:t>wel vereist: continu bijleren!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endParaRPr lang="nl-NL" dirty="0" smtClean="0">
              <a:solidFill>
                <a:srgbClr val="0070C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2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conclusie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8"/>
            <a:ext cx="8579923" cy="4249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bibliotheken dichter op onderzoek en onderwijs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  <a:r>
              <a:rPr lang="nl-NL" dirty="0" smtClean="0">
                <a:solidFill>
                  <a:srgbClr val="0070C0"/>
                </a:solidFill>
              </a:rPr>
              <a:t>digitaliseren </a:t>
            </a:r>
            <a:r>
              <a:rPr lang="mr-IN" dirty="0" smtClean="0">
                <a:solidFill>
                  <a:srgbClr val="0070C0"/>
                </a:solidFill>
              </a:rPr>
              <a:t>–</a:t>
            </a:r>
            <a:r>
              <a:rPr lang="nl-NL" dirty="0" smtClean="0">
                <a:solidFill>
                  <a:srgbClr val="0070C0"/>
                </a:solidFill>
              </a:rPr>
              <a:t> en dan </a:t>
            </a:r>
            <a:r>
              <a:rPr lang="nl-NL" i="1" dirty="0" smtClean="0">
                <a:solidFill>
                  <a:srgbClr val="0070C0"/>
                </a:solidFill>
              </a:rPr>
              <a:t>vindbaar</a:t>
            </a:r>
            <a:r>
              <a:rPr lang="nl-NL" dirty="0" smtClean="0">
                <a:solidFill>
                  <a:srgbClr val="0070C0"/>
                </a:solidFill>
              </a:rPr>
              <a:t> maken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	</a:t>
            </a:r>
            <a:r>
              <a:rPr lang="nl-NL" dirty="0" smtClean="0">
                <a:solidFill>
                  <a:srgbClr val="0070C0"/>
                </a:solidFill>
              </a:rPr>
              <a:t>nieuwe vormen van ondersteuning 								</a:t>
            </a:r>
            <a:r>
              <a:rPr lang="nl-NL" dirty="0" smtClean="0">
                <a:solidFill>
                  <a:schemeClr val="accent5"/>
                </a:solidFill>
              </a:rPr>
              <a:t>onderwijs en onderzoek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	</a:t>
            </a:r>
            <a:r>
              <a:rPr lang="nl-NL" dirty="0" smtClean="0">
                <a:solidFill>
                  <a:srgbClr val="0070C0"/>
                </a:solidFill>
              </a:rPr>
              <a:t>digitale duurzaamheid 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bibliothecaris: inhoudelijk én sociaal vaardig, 		pedagogisch onderlegd</a:t>
            </a:r>
          </a:p>
          <a:p>
            <a:pPr marL="0" indent="0">
              <a:buNone/>
            </a:pPr>
            <a:endParaRPr lang="nl-NL" dirty="0" smtClean="0">
              <a:solidFill>
                <a:srgbClr val="0070C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5"/>
                </a:solidFill>
              </a:rPr>
              <a:t>2015</a:t>
            </a:r>
            <a:endParaRPr lang="nl-NL" dirty="0">
              <a:solidFill>
                <a:schemeClr val="accent5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5555"/>
            <a:ext cx="8229600" cy="4515253"/>
          </a:xfrm>
        </p:spPr>
      </p:pic>
      <p:sp>
        <p:nvSpPr>
          <p:cNvPr id="9" name="Tekstvak 8"/>
          <p:cNvSpPr txBox="1"/>
          <p:nvPr/>
        </p:nvSpPr>
        <p:spPr>
          <a:xfrm>
            <a:off x="457200" y="6352143"/>
            <a:ext cx="8189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GezondheidspleinTV</a:t>
            </a:r>
            <a:r>
              <a:rPr lang="nl-NL" sz="1400" dirty="0"/>
              <a:t> </a:t>
            </a:r>
            <a:r>
              <a:rPr lang="nl-NL" sz="1400" dirty="0">
                <a:hlinkClick r:id="rId3"/>
              </a:rPr>
              <a:t>https://</a:t>
            </a:r>
            <a:r>
              <a:rPr lang="nl-NL" sz="1400" dirty="0" smtClean="0">
                <a:hlinkClick r:id="rId3"/>
              </a:rPr>
              <a:t>www.youtube.com/watch?v=KjXbrZ00yXI</a:t>
            </a:r>
            <a:r>
              <a:rPr lang="nl-NL" sz="1400" dirty="0" smtClean="0"/>
              <a:t> (screenshot)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45921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22" y="1236539"/>
            <a:ext cx="4506686" cy="2373560"/>
          </a:xfrm>
        </p:spPr>
        <p:txBody>
          <a:bodyPr>
            <a:normAutofit/>
          </a:bodyPr>
          <a:lstStyle/>
          <a:p>
            <a:r>
              <a:rPr lang="nl-NL" sz="8800" dirty="0" smtClean="0">
                <a:solidFill>
                  <a:srgbClr val="5AA2AE"/>
                </a:solidFill>
              </a:rPr>
              <a:t>?</a:t>
            </a:r>
            <a:endParaRPr lang="nl-NL" sz="8800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080655" y="4560125"/>
            <a:ext cx="7217445" cy="1698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 smtClean="0">
                <a:solidFill>
                  <a:srgbClr val="0070C0"/>
                </a:solidFill>
              </a:rPr>
              <a:t>Frank Huysmans </a:t>
            </a:r>
          </a:p>
          <a:p>
            <a:pPr marL="0" indent="0">
              <a:buNone/>
            </a:pPr>
            <a:endParaRPr lang="nl-NL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rgbClr val="0070C0"/>
                </a:solidFill>
              </a:rPr>
              <a:t>Universiteit van Amsterdam 			</a:t>
            </a:r>
            <a:r>
              <a:rPr lang="nl-NL" sz="2000" dirty="0" err="1" smtClean="0">
                <a:solidFill>
                  <a:srgbClr val="0070C0"/>
                </a:solidFill>
              </a:rPr>
              <a:t>huysmans@uva.nl</a:t>
            </a:r>
            <a:endParaRPr lang="nl-NL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000" dirty="0" err="1" smtClean="0">
                <a:solidFill>
                  <a:srgbClr val="0070C0"/>
                </a:solidFill>
              </a:rPr>
              <a:t>WareKennis</a:t>
            </a:r>
            <a:r>
              <a:rPr lang="nl-NL" sz="2000" dirty="0" smtClean="0">
                <a:solidFill>
                  <a:srgbClr val="0070C0"/>
                </a:solidFill>
              </a:rPr>
              <a:t> onderzoek &amp; advies 		</a:t>
            </a:r>
            <a:r>
              <a:rPr lang="nl-NL" sz="2000" dirty="0" err="1" smtClean="0">
                <a:solidFill>
                  <a:srgbClr val="0070C0"/>
                </a:solidFill>
              </a:rPr>
              <a:t>frank@warekennis.nl</a:t>
            </a:r>
            <a:endParaRPr lang="nl-NL" sz="2000" dirty="0" smtClean="0">
              <a:solidFill>
                <a:srgbClr val="0070C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00" y="562675"/>
            <a:ext cx="3035300" cy="4064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262800" y="4626675"/>
            <a:ext cx="3290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Grimm-Bibliothek</a:t>
            </a:r>
            <a:r>
              <a:rPr lang="nl-NL" sz="1100" dirty="0" smtClean="0"/>
              <a:t>, </a:t>
            </a:r>
            <a:r>
              <a:rPr lang="nl-NL" sz="1100" dirty="0" err="1" smtClean="0"/>
              <a:t>Humboldt</a:t>
            </a:r>
            <a:r>
              <a:rPr lang="nl-NL" sz="1100" dirty="0" smtClean="0"/>
              <a:t> </a:t>
            </a:r>
            <a:r>
              <a:rPr lang="nl-NL" sz="1100" dirty="0" err="1" smtClean="0"/>
              <a:t>Universität</a:t>
            </a:r>
            <a:r>
              <a:rPr lang="nl-NL" sz="1100" dirty="0" smtClean="0"/>
              <a:t> </a:t>
            </a:r>
            <a:r>
              <a:rPr lang="nl-NL" sz="1100" smtClean="0"/>
              <a:t>Berlin  </a:t>
            </a:r>
            <a:endParaRPr lang="nl-NL" sz="1100" dirty="0" smtClean="0"/>
          </a:p>
          <a:p>
            <a:r>
              <a:rPr lang="nl-NL" sz="1100" dirty="0" smtClean="0"/>
              <a:t>(Frank Huysmans, cc </a:t>
            </a:r>
            <a:r>
              <a:rPr lang="nl-NL" sz="1100" dirty="0" err="1" smtClean="0"/>
              <a:t>by</a:t>
            </a:r>
            <a:r>
              <a:rPr lang="nl-NL" sz="1100" dirty="0" smtClean="0"/>
              <a:t> </a:t>
            </a:r>
            <a:r>
              <a:rPr lang="nl-NL" sz="1100" dirty="0"/>
              <a:t>4</a:t>
            </a:r>
            <a:r>
              <a:rPr lang="nl-NL" sz="1100" dirty="0" smtClean="0"/>
              <a:t>.0)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11728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accent5"/>
                </a:solidFill>
              </a:rPr>
              <a:t>2015</a:t>
            </a:r>
            <a:endParaRPr lang="nl-NL" dirty="0">
              <a:solidFill>
                <a:schemeClr val="accent5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1143"/>
            <a:ext cx="8229600" cy="4504076"/>
          </a:xfrm>
        </p:spPr>
      </p:pic>
      <p:sp>
        <p:nvSpPr>
          <p:cNvPr id="7" name="Tekstvak 6"/>
          <p:cNvSpPr txBox="1"/>
          <p:nvPr/>
        </p:nvSpPr>
        <p:spPr>
          <a:xfrm>
            <a:off x="457200" y="6352143"/>
            <a:ext cx="8189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GezondheidspleinTV</a:t>
            </a:r>
            <a:r>
              <a:rPr lang="nl-NL" sz="1400" dirty="0"/>
              <a:t> </a:t>
            </a:r>
            <a:r>
              <a:rPr lang="nl-NL" sz="1400" dirty="0">
                <a:hlinkClick r:id="rId3"/>
              </a:rPr>
              <a:t>https://</a:t>
            </a:r>
            <a:r>
              <a:rPr lang="nl-NL" sz="1400" dirty="0" smtClean="0">
                <a:hlinkClick r:id="rId3"/>
              </a:rPr>
              <a:t>www.youtube.com/watch?v=KjXbrZ00yXI</a:t>
            </a:r>
            <a:r>
              <a:rPr lang="nl-NL" sz="1400" dirty="0" smtClean="0"/>
              <a:t> (screenshot)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41945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5AA2AE"/>
                </a:solidFill>
              </a:rPr>
              <a:t>w</a:t>
            </a:r>
            <a:r>
              <a:rPr lang="nl-NL" dirty="0" smtClean="0">
                <a:solidFill>
                  <a:srgbClr val="5AA2AE"/>
                </a:solidFill>
              </a:rPr>
              <a:t>etenschappelijke bibliotheken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106579"/>
            <a:ext cx="8229600" cy="3914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d</a:t>
            </a:r>
            <a:r>
              <a:rPr lang="nl-NL" dirty="0" smtClean="0"/>
              <a:t>e wetenschap </a:t>
            </a:r>
            <a:r>
              <a:rPr lang="nl-NL" dirty="0" smtClean="0">
                <a:hlinkClick r:id="rId2"/>
              </a:rPr>
              <a:t>verandert</a:t>
            </a:r>
            <a:endParaRPr lang="nl-NL" dirty="0" smtClean="0"/>
          </a:p>
          <a:p>
            <a:pPr marL="0" indent="0">
              <a:buNone/>
            </a:pPr>
            <a:r>
              <a:rPr lang="nl-NL" dirty="0">
                <a:hlinkClick r:id="rId3"/>
              </a:rPr>
              <a:t>w</a:t>
            </a:r>
            <a:r>
              <a:rPr lang="nl-NL" dirty="0" smtClean="0">
                <a:hlinkClick r:id="rId3"/>
              </a:rPr>
              <a:t>etenschappelijke bibliotheken</a:t>
            </a:r>
            <a:r>
              <a:rPr lang="nl-NL" dirty="0" smtClean="0"/>
              <a:t> veranderen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70C0"/>
                </a:solidFill>
              </a:rPr>
              <a:t>	vestigingen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70C0"/>
                </a:solidFill>
              </a:rPr>
              <a:t>	personeel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70C0"/>
                </a:solidFill>
              </a:rPr>
              <a:t>	collecties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0070C0"/>
                </a:solidFill>
              </a:rPr>
              <a:t>	ontsluiting van bronnen</a:t>
            </a:r>
          </a:p>
          <a:p>
            <a:endParaRPr lang="nl-NL" dirty="0" smtClean="0"/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5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BB7E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BB7E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BB7E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BB7E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BB7E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BB7E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de wetenschap verandert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54059"/>
            <a:ext cx="3212927" cy="1553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 smtClean="0"/>
              <a:t>voortgaande specialisatie en interdisciplinariteit</a:t>
            </a:r>
            <a:endParaRPr lang="nl-NL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sz="2800" dirty="0" smtClean="0">
              <a:solidFill>
                <a:srgbClr val="0070C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27" y="2005097"/>
            <a:ext cx="5207758" cy="40772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31732" y="6362001"/>
            <a:ext cx="8098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hlinkClick r:id="rId3"/>
              </a:rPr>
              <a:t>http://</a:t>
            </a:r>
            <a:r>
              <a:rPr lang="nl-NL" sz="1100" dirty="0" smtClean="0">
                <a:hlinkClick r:id="rId3"/>
              </a:rPr>
              <a:t>www.uva.nl/content/nieuws/hoogleraarsbenoemingen/2018/01/lucas-boersma-bijzonder-hoogleraar-innovatieve-transkatheter-behandelingen-voor-hartritmestoornissen.html</a:t>
            </a:r>
            <a:r>
              <a:rPr lang="nl-NL" sz="1100" dirty="0" smtClean="0"/>
              <a:t>, geraadpleegd 24 oktober 2018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20936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de wetenschap verandert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91307"/>
            <a:ext cx="8229600" cy="4730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voortgaande specialisatie en interdisciplinariteit</a:t>
            </a:r>
            <a:endParaRPr lang="nl-N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meer IT, meer data-intensief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>
                <a:solidFill>
                  <a:srgbClr val="0070C0"/>
                </a:solidFill>
              </a:rPr>
              <a:t>duurzaam archiveren 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duurzaam ontsluiten: metadatering (in de 		vorm van </a:t>
            </a:r>
            <a:r>
              <a:rPr lang="nl-NL" dirty="0" err="1" smtClean="0">
                <a:solidFill>
                  <a:srgbClr val="0070C0"/>
                </a:solidFill>
              </a:rPr>
              <a:t>linked</a:t>
            </a:r>
            <a:r>
              <a:rPr lang="nl-NL" dirty="0" smtClean="0">
                <a:solidFill>
                  <a:srgbClr val="0070C0"/>
                </a:solidFill>
              </a:rPr>
              <a:t> open data?)</a:t>
            </a:r>
          </a:p>
          <a:p>
            <a:pPr marL="0" indent="0">
              <a:buNone/>
            </a:pPr>
            <a:endParaRPr lang="nl-NL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dirty="0" smtClean="0"/>
              <a:t>publicaties opgesplitst in kleinere eenheden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‘kleinst publiceerbare eenheden’ (tabellen, 	figuren, databestanden etc.) met eigen DOI</a:t>
            </a:r>
          </a:p>
          <a:p>
            <a:pPr marL="0" indent="0">
              <a:buNone/>
            </a:pPr>
            <a:endParaRPr lang="nl-NL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0070C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de wetenschap verandert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106579"/>
            <a:ext cx="8229600" cy="383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>
                <a:hlinkClick r:id="rId2"/>
              </a:rPr>
              <a:t>open </a:t>
            </a:r>
            <a:r>
              <a:rPr lang="nl-NL" dirty="0" err="1" smtClean="0">
                <a:hlinkClick r:id="rId2"/>
              </a:rPr>
              <a:t>science</a:t>
            </a:r>
            <a:endParaRPr lang="nl-NL" dirty="0" smtClean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>
                <a:solidFill>
                  <a:srgbClr val="0070C0"/>
                </a:solidFill>
                <a:hlinkClick r:id="rId3"/>
              </a:rPr>
              <a:t>open access </a:t>
            </a:r>
            <a:r>
              <a:rPr lang="nl-NL" dirty="0" smtClean="0">
                <a:solidFill>
                  <a:srgbClr val="0070C0"/>
                </a:solidFill>
              </a:rPr>
              <a:t>(preprints, </a:t>
            </a:r>
            <a:r>
              <a:rPr lang="nl-NL" dirty="0" smtClean="0">
                <a:solidFill>
                  <a:srgbClr val="0070C0"/>
                </a:solidFill>
                <a:hlinkClick r:id="rId4"/>
              </a:rPr>
              <a:t>green</a:t>
            </a:r>
            <a:r>
              <a:rPr lang="nl-NL" dirty="0" smtClean="0">
                <a:solidFill>
                  <a:srgbClr val="0070C0"/>
                </a:solidFill>
              </a:rPr>
              <a:t>, gold, </a:t>
            </a:r>
            <a:r>
              <a:rPr lang="nl-NL" dirty="0" err="1" smtClean="0">
                <a:solidFill>
                  <a:srgbClr val="0070C0"/>
                </a:solidFill>
              </a:rPr>
              <a:t>hybrid</a:t>
            </a:r>
            <a:r>
              <a:rPr lang="nl-NL" dirty="0" smtClean="0">
                <a:solidFill>
                  <a:srgbClr val="0070C0"/>
                </a:solidFill>
              </a:rPr>
              <a:t>, 	</a:t>
            </a:r>
            <a:r>
              <a:rPr lang="nl-NL" dirty="0" err="1" smtClean="0">
                <a:solidFill>
                  <a:srgbClr val="0070C0"/>
                </a:solidFill>
              </a:rPr>
              <a:t>diamond</a:t>
            </a:r>
            <a:r>
              <a:rPr lang="nl-NL" dirty="0" smtClean="0">
                <a:solidFill>
                  <a:srgbClr val="0070C0"/>
                </a:solidFill>
              </a:rPr>
              <a:t>/</a:t>
            </a:r>
            <a:r>
              <a:rPr lang="nl-NL" dirty="0" err="1" smtClean="0">
                <a:solidFill>
                  <a:srgbClr val="0070C0"/>
                </a:solidFill>
              </a:rPr>
              <a:t>platinum</a:t>
            </a:r>
            <a:r>
              <a:rPr lang="nl-NL" dirty="0" smtClean="0">
                <a:solidFill>
                  <a:srgbClr val="0070C0"/>
                </a:solidFill>
              </a:rPr>
              <a:t>, </a:t>
            </a:r>
            <a:r>
              <a:rPr lang="nl-NL" dirty="0" err="1" smtClean="0">
                <a:solidFill>
                  <a:srgbClr val="0070C0"/>
                </a:solidFill>
              </a:rPr>
              <a:t>bronze</a:t>
            </a:r>
            <a:r>
              <a:rPr lang="nl-NL" dirty="0" smtClean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open source software (bijv. </a:t>
            </a:r>
            <a:r>
              <a:rPr lang="nl-NL" dirty="0" smtClean="0">
                <a:solidFill>
                  <a:srgbClr val="0070C0"/>
                </a:solidFill>
                <a:hlinkClick r:id="rId5"/>
              </a:rPr>
              <a:t>R</a:t>
            </a:r>
            <a:r>
              <a:rPr lang="nl-NL" dirty="0" smtClean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open data (</a:t>
            </a:r>
            <a:r>
              <a:rPr lang="nl-NL" dirty="0" err="1" smtClean="0">
                <a:solidFill>
                  <a:srgbClr val="0070C0"/>
                </a:solidFill>
              </a:rPr>
              <a:t>linked</a:t>
            </a:r>
            <a:r>
              <a:rPr lang="nl-NL" dirty="0" smtClean="0">
                <a:solidFill>
                  <a:srgbClr val="0070C0"/>
                </a:solidFill>
              </a:rPr>
              <a:t> </a:t>
            </a:r>
            <a:r>
              <a:rPr lang="mr-IN" dirty="0" smtClean="0">
                <a:solidFill>
                  <a:srgbClr val="0070C0"/>
                </a:solidFill>
              </a:rPr>
              <a:t>–</a:t>
            </a:r>
            <a:r>
              <a:rPr lang="nl-NL" dirty="0" smtClean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open peer review</a:t>
            </a: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open </a:t>
            </a:r>
            <a:r>
              <a:rPr lang="nl-NL" dirty="0" err="1" smtClean="0">
                <a:solidFill>
                  <a:srgbClr val="0070C0"/>
                </a:solidFill>
              </a:rPr>
              <a:t>educational</a:t>
            </a:r>
            <a:r>
              <a:rPr lang="nl-NL" dirty="0" smtClean="0">
                <a:solidFill>
                  <a:srgbClr val="0070C0"/>
                </a:solidFill>
              </a:rPr>
              <a:t> resources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88" y="3712550"/>
            <a:ext cx="3181412" cy="22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5AA2AE"/>
                </a:solidFill>
              </a:rPr>
              <a:t>de wetenschap verandert</a:t>
            </a:r>
            <a:endParaRPr lang="nl-NL" dirty="0">
              <a:solidFill>
                <a:srgbClr val="5AA2AE"/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2106579"/>
            <a:ext cx="8352263" cy="383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prestatie-indicatoren onder vuur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err="1" smtClean="0">
                <a:solidFill>
                  <a:srgbClr val="0070C0"/>
                </a:solidFill>
              </a:rPr>
              <a:t>sciënto</a:t>
            </a:r>
            <a:r>
              <a:rPr lang="nl-NL" dirty="0" smtClean="0">
                <a:solidFill>
                  <a:srgbClr val="0070C0"/>
                </a:solidFill>
              </a:rPr>
              <a:t>- en </a:t>
            </a:r>
            <a:r>
              <a:rPr lang="nl-NL" dirty="0" err="1" smtClean="0">
                <a:solidFill>
                  <a:srgbClr val="0070C0"/>
                </a:solidFill>
              </a:rPr>
              <a:t>bibliometrie</a:t>
            </a:r>
            <a:endParaRPr lang="nl-NL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</a:rPr>
              <a:t>	</a:t>
            </a:r>
            <a:r>
              <a:rPr lang="nl-NL" dirty="0" smtClean="0">
                <a:solidFill>
                  <a:srgbClr val="0070C0"/>
                </a:solidFill>
              </a:rPr>
              <a:t>	</a:t>
            </a:r>
            <a:r>
              <a:rPr lang="nl-NL" sz="2800" dirty="0" smtClean="0">
                <a:solidFill>
                  <a:schemeClr val="accent5"/>
                </a:solidFill>
                <a:hlinkClick r:id="rId2"/>
              </a:rPr>
              <a:t>journal impact factor</a:t>
            </a:r>
            <a:r>
              <a:rPr lang="nl-NL" sz="2800" dirty="0" smtClean="0">
                <a:solidFill>
                  <a:schemeClr val="accent5"/>
                </a:solidFill>
              </a:rPr>
              <a:t>, </a:t>
            </a:r>
            <a:r>
              <a:rPr lang="nl-NL" sz="2800" dirty="0" smtClean="0">
                <a:solidFill>
                  <a:schemeClr val="accent5"/>
                </a:solidFill>
                <a:hlinkClick r:id="rId3"/>
              </a:rPr>
              <a:t>H-index</a:t>
            </a:r>
            <a:r>
              <a:rPr lang="nl-NL" sz="2800" dirty="0" smtClean="0">
                <a:solidFill>
                  <a:schemeClr val="accent5"/>
                </a:solidFill>
              </a:rPr>
              <a:t> onder vuur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accent5"/>
                </a:solidFill>
              </a:rPr>
              <a:t>	</a:t>
            </a:r>
            <a:r>
              <a:rPr lang="nl-NL" sz="2800" dirty="0" smtClean="0">
                <a:solidFill>
                  <a:schemeClr val="accent5"/>
                </a:solidFill>
              </a:rPr>
              <a:t>	</a:t>
            </a:r>
            <a:r>
              <a:rPr lang="nl-NL" sz="2800" dirty="0" err="1" smtClean="0">
                <a:solidFill>
                  <a:schemeClr val="accent5"/>
                </a:solidFill>
              </a:rPr>
              <a:t>Declaration</a:t>
            </a:r>
            <a:r>
              <a:rPr lang="nl-NL" sz="2800" dirty="0" smtClean="0">
                <a:solidFill>
                  <a:schemeClr val="accent5"/>
                </a:solidFill>
              </a:rPr>
              <a:t> on Research Assessment 						(</a:t>
            </a:r>
            <a:r>
              <a:rPr lang="nl-NL" sz="2800" dirty="0" smtClean="0">
                <a:solidFill>
                  <a:schemeClr val="accent5"/>
                </a:solidFill>
                <a:hlinkClick r:id="rId4"/>
              </a:rPr>
              <a:t>DORA</a:t>
            </a:r>
            <a:r>
              <a:rPr lang="nl-NL" sz="2800" dirty="0" smtClean="0">
                <a:solidFill>
                  <a:schemeClr val="accent5"/>
                </a:solidFill>
              </a:rPr>
              <a:t>, San Francisco) en </a:t>
            </a:r>
            <a:r>
              <a:rPr lang="nl-NL" sz="2800" dirty="0" smtClean="0">
                <a:solidFill>
                  <a:schemeClr val="accent5"/>
                </a:solidFill>
                <a:hlinkClick r:id="rId5"/>
              </a:rPr>
              <a:t>Leiden Manifesto</a:t>
            </a:r>
            <a:endParaRPr lang="nl-NL" sz="2800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2800" dirty="0" smtClean="0">
                <a:solidFill>
                  <a:schemeClr val="accent5"/>
                </a:solidFill>
              </a:rPr>
              <a:t>		kwantitatieve én kwalitatieve beoordeling 				(“waarover ging je onderzoek ook alweer?”)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757160" y="6563159"/>
            <a:ext cx="45211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</a:rPr>
              <a:t>Universitätsbibliothek</a:t>
            </a:r>
            <a:r>
              <a:rPr lang="nl-NL" sz="1100" dirty="0">
                <a:solidFill>
                  <a:schemeClr val="bg1"/>
                </a:solidFill>
              </a:rPr>
              <a:t> </a:t>
            </a:r>
            <a:r>
              <a:rPr lang="nl-NL" sz="1100" dirty="0" smtClean="0">
                <a:solidFill>
                  <a:schemeClr val="bg1"/>
                </a:solidFill>
              </a:rPr>
              <a:t>Heidelberg | </a:t>
            </a:r>
            <a:r>
              <a:rPr lang="nl-NL" sz="1100" dirty="0">
                <a:solidFill>
                  <a:schemeClr val="bg1"/>
                </a:solidFill>
              </a:rPr>
              <a:t>Frank Huysmans (cc </a:t>
            </a:r>
            <a:r>
              <a:rPr lang="nl-NL" sz="1100" dirty="0" err="1">
                <a:solidFill>
                  <a:schemeClr val="bg1"/>
                </a:solidFill>
              </a:rPr>
              <a:t>by</a:t>
            </a:r>
            <a:r>
              <a:rPr lang="nl-NL" sz="1100" dirty="0">
                <a:solidFill>
                  <a:schemeClr val="bg1"/>
                </a:solidFill>
              </a:rPr>
              <a:t> 4.0)</a:t>
            </a:r>
          </a:p>
        </p:txBody>
      </p:sp>
    </p:spTree>
    <p:extLst>
      <p:ext uri="{BB962C8B-B14F-4D97-AF65-F5344CB8AC3E}">
        <p14:creationId xmlns:p14="http://schemas.microsoft.com/office/powerpoint/2010/main" val="1952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undamentee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9472</TotalTime>
  <Words>221</Words>
  <Application>Microsoft Office PowerPoint</Application>
  <PresentationFormat>Diavoorstelling (4:3)</PresentationFormat>
  <Paragraphs>124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Mangal</vt:lpstr>
      <vt:lpstr>Office Theme</vt:lpstr>
      <vt:lpstr>wetenschappelijke bibliotheken: dichter op het onderzoek  en op de gebruiker </vt:lpstr>
      <vt:lpstr>2015</vt:lpstr>
      <vt:lpstr>2015</vt:lpstr>
      <vt:lpstr>wetenschappelijke bibliotheken</vt:lpstr>
      <vt:lpstr>de wetenschap verandert</vt:lpstr>
      <vt:lpstr>de wetenschap verandert</vt:lpstr>
      <vt:lpstr>de wetenschap verandert</vt:lpstr>
      <vt:lpstr>de wetenschap verandert</vt:lpstr>
      <vt:lpstr>PowerPoint-presentatie</vt:lpstr>
      <vt:lpstr>PowerPoint-presentatie</vt:lpstr>
      <vt:lpstr>bibliotheken veranderen mee</vt:lpstr>
      <vt:lpstr>PowerPoint-presentatie</vt:lpstr>
      <vt:lpstr>bibliotheken veranderen mee</vt:lpstr>
      <vt:lpstr>bibliotheken veranderen mee</vt:lpstr>
      <vt:lpstr>bibliotheken veranderen mee</vt:lpstr>
      <vt:lpstr>bibliotheken veranderen mee</vt:lpstr>
      <vt:lpstr>bibliotheken veranderen mee</vt:lpstr>
      <vt:lpstr>bibliotheken veranderen mee</vt:lpstr>
      <vt:lpstr>conclusie</vt:lpstr>
      <vt:lpstr>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Sputnesset, Elin</cp:lastModifiedBy>
  <cp:revision>247</cp:revision>
  <dcterms:created xsi:type="dcterms:W3CDTF">2010-04-12T23:12:02Z</dcterms:created>
  <dcterms:modified xsi:type="dcterms:W3CDTF">2018-10-08T15:06:34Z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