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71" r:id="rId6"/>
    <p:sldId id="261" r:id="rId7"/>
    <p:sldId id="262" r:id="rId8"/>
    <p:sldId id="263" r:id="rId9"/>
    <p:sldId id="267" r:id="rId10"/>
    <p:sldId id="268" r:id="rId11"/>
    <p:sldId id="266" r:id="rId12"/>
    <p:sldId id="257" r:id="rId13"/>
    <p:sldId id="265" r:id="rId14"/>
    <p:sldId id="259" r:id="rId15"/>
    <p:sldId id="282" r:id="rId16"/>
    <p:sldId id="283" r:id="rId17"/>
    <p:sldId id="260" r:id="rId18"/>
    <p:sldId id="264" r:id="rId19"/>
    <p:sldId id="270" r:id="rId20"/>
    <p:sldId id="273" r:id="rId21"/>
    <p:sldId id="275" r:id="rId22"/>
    <p:sldId id="276" r:id="rId23"/>
    <p:sldId id="274" r:id="rId24"/>
    <p:sldId id="277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C79C6-8515-4DDD-C849-11B97400E3D7}" v="75" dt="2020-08-31T11:53:19.884"/>
    <p1510:client id="{3EE7D1A5-7EE6-483A-24C7-B832F97112EF}" v="648" dt="2020-08-31T09:39:29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9F1BE-A2B0-4AC3-B20E-DA949F1FBD6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E60478D6-E35E-4004-A18D-20B63CEA60D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Zijn er  vragen of opmerkingen over het vorige ALV verslag?</a:t>
          </a:r>
          <a:endParaRPr lang="en-US" dirty="0"/>
        </a:p>
      </dgm:t>
    </dgm:pt>
    <dgm:pt modelId="{C2049987-0F58-48B5-9E99-A885C3A48E5E}" type="parTrans" cxnId="{FA9CF858-91C7-4615-BCA8-C18253EEBBE0}">
      <dgm:prSet/>
      <dgm:spPr/>
      <dgm:t>
        <a:bodyPr/>
        <a:lstStyle/>
        <a:p>
          <a:endParaRPr lang="en-US"/>
        </a:p>
      </dgm:t>
    </dgm:pt>
    <dgm:pt modelId="{275D7249-B72C-484F-9D3C-B3BEF52142E7}" type="sibTrans" cxnId="{FA9CF858-91C7-4615-BCA8-C18253EEBBE0}">
      <dgm:prSet/>
      <dgm:spPr/>
      <dgm:t>
        <a:bodyPr/>
        <a:lstStyle/>
        <a:p>
          <a:endParaRPr lang="en-US"/>
        </a:p>
      </dgm:t>
    </dgm:pt>
    <dgm:pt modelId="{D5B1BA39-F313-4EB5-A25E-D78703AB2E56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Poll</a:t>
          </a:r>
          <a:endParaRPr lang="en-US"/>
        </a:p>
      </dgm:t>
    </dgm:pt>
    <dgm:pt modelId="{7F3DDC04-108D-4B66-A956-C77F15C4A063}" type="parTrans" cxnId="{E4DDB3AC-183A-4EEC-859C-7DF983CB4031}">
      <dgm:prSet/>
      <dgm:spPr/>
      <dgm:t>
        <a:bodyPr/>
        <a:lstStyle/>
        <a:p>
          <a:endParaRPr lang="en-US"/>
        </a:p>
      </dgm:t>
    </dgm:pt>
    <dgm:pt modelId="{5ADC7B59-FEA7-4438-B7F3-F9EB28C342A9}" type="sibTrans" cxnId="{E4DDB3AC-183A-4EEC-859C-7DF983CB4031}">
      <dgm:prSet/>
      <dgm:spPr/>
      <dgm:t>
        <a:bodyPr/>
        <a:lstStyle/>
        <a:p>
          <a:endParaRPr lang="en-US"/>
        </a:p>
      </dgm:t>
    </dgm:pt>
    <dgm:pt modelId="{C20AF3C7-51D5-40A9-A953-7B4667B7B902}" type="pres">
      <dgm:prSet presAssocID="{1339F1BE-A2B0-4AC3-B20E-DA949F1FBD6A}" presName="root" presStyleCnt="0">
        <dgm:presLayoutVars>
          <dgm:dir/>
          <dgm:resizeHandles val="exact"/>
        </dgm:presLayoutVars>
      </dgm:prSet>
      <dgm:spPr/>
    </dgm:pt>
    <dgm:pt modelId="{2482B59E-9CCA-4278-B7BD-6E6EB2D75A71}" type="pres">
      <dgm:prSet presAssocID="{E60478D6-E35E-4004-A18D-20B63CEA60D6}" presName="compNode" presStyleCnt="0"/>
      <dgm:spPr/>
    </dgm:pt>
    <dgm:pt modelId="{612CFC24-D68C-4FEA-929B-EF41E4897BBF}" type="pres">
      <dgm:prSet presAssocID="{E60478D6-E35E-4004-A18D-20B63CEA60D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C939829-DC26-4DEB-9403-770808D3F2A6}" type="pres">
      <dgm:prSet presAssocID="{E60478D6-E35E-4004-A18D-20B63CEA60D6}" presName="spaceRect" presStyleCnt="0"/>
      <dgm:spPr/>
    </dgm:pt>
    <dgm:pt modelId="{58BB2F95-FF09-4ACF-892A-860EAC789CB9}" type="pres">
      <dgm:prSet presAssocID="{E60478D6-E35E-4004-A18D-20B63CEA60D6}" presName="textRect" presStyleLbl="revTx" presStyleIdx="0" presStyleCnt="2">
        <dgm:presLayoutVars>
          <dgm:chMax val="1"/>
          <dgm:chPref val="1"/>
        </dgm:presLayoutVars>
      </dgm:prSet>
      <dgm:spPr/>
    </dgm:pt>
    <dgm:pt modelId="{6F8D4E87-8432-4A6C-B759-B36103814275}" type="pres">
      <dgm:prSet presAssocID="{275D7249-B72C-484F-9D3C-B3BEF52142E7}" presName="sibTrans" presStyleCnt="0"/>
      <dgm:spPr/>
    </dgm:pt>
    <dgm:pt modelId="{92B8CB6A-91AD-4F06-AA68-8F34121163FA}" type="pres">
      <dgm:prSet presAssocID="{D5B1BA39-F313-4EB5-A25E-D78703AB2E56}" presName="compNode" presStyleCnt="0"/>
      <dgm:spPr/>
    </dgm:pt>
    <dgm:pt modelId="{C2A387C5-3275-43E7-A2A7-977AA05E8BF2}" type="pres">
      <dgm:prSet presAssocID="{D5B1BA39-F313-4EB5-A25E-D78703AB2E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7F6FE56A-3B62-4537-A9C6-761187A263ED}" type="pres">
      <dgm:prSet presAssocID="{D5B1BA39-F313-4EB5-A25E-D78703AB2E56}" presName="spaceRect" presStyleCnt="0"/>
      <dgm:spPr/>
    </dgm:pt>
    <dgm:pt modelId="{F79D0F8B-4469-4448-AF26-97E33F4B96C9}" type="pres">
      <dgm:prSet presAssocID="{D5B1BA39-F313-4EB5-A25E-D78703AB2E5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787DD0D-7046-2B42-A7F8-4AF9D65E11B1}" type="presOf" srcId="{E60478D6-E35E-4004-A18D-20B63CEA60D6}" destId="{58BB2F95-FF09-4ACF-892A-860EAC789CB9}" srcOrd="0" destOrd="0" presId="urn:microsoft.com/office/officeart/2018/2/layout/IconLabelList"/>
    <dgm:cxn modelId="{FA9CF858-91C7-4615-BCA8-C18253EEBBE0}" srcId="{1339F1BE-A2B0-4AC3-B20E-DA949F1FBD6A}" destId="{E60478D6-E35E-4004-A18D-20B63CEA60D6}" srcOrd="0" destOrd="0" parTransId="{C2049987-0F58-48B5-9E99-A885C3A48E5E}" sibTransId="{275D7249-B72C-484F-9D3C-B3BEF52142E7}"/>
    <dgm:cxn modelId="{E4DDB3AC-183A-4EEC-859C-7DF983CB4031}" srcId="{1339F1BE-A2B0-4AC3-B20E-DA949F1FBD6A}" destId="{D5B1BA39-F313-4EB5-A25E-D78703AB2E56}" srcOrd="1" destOrd="0" parTransId="{7F3DDC04-108D-4B66-A956-C77F15C4A063}" sibTransId="{5ADC7B59-FEA7-4438-B7F3-F9EB28C342A9}"/>
    <dgm:cxn modelId="{AC2614C7-AFF1-7942-800C-AAD8AE7B04FB}" type="presOf" srcId="{1339F1BE-A2B0-4AC3-B20E-DA949F1FBD6A}" destId="{C20AF3C7-51D5-40A9-A953-7B4667B7B902}" srcOrd="0" destOrd="0" presId="urn:microsoft.com/office/officeart/2018/2/layout/IconLabelList"/>
    <dgm:cxn modelId="{1BCC8DD7-49D2-5C44-9951-AC50CF67AA7A}" type="presOf" srcId="{D5B1BA39-F313-4EB5-A25E-D78703AB2E56}" destId="{F79D0F8B-4469-4448-AF26-97E33F4B96C9}" srcOrd="0" destOrd="0" presId="urn:microsoft.com/office/officeart/2018/2/layout/IconLabelList"/>
    <dgm:cxn modelId="{09A4973D-6504-2E41-A68E-BA5CF6185CFC}" type="presParOf" srcId="{C20AF3C7-51D5-40A9-A953-7B4667B7B902}" destId="{2482B59E-9CCA-4278-B7BD-6E6EB2D75A71}" srcOrd="0" destOrd="0" presId="urn:microsoft.com/office/officeart/2018/2/layout/IconLabelList"/>
    <dgm:cxn modelId="{E48A8269-6BE4-7749-8BD3-1E8829612E08}" type="presParOf" srcId="{2482B59E-9CCA-4278-B7BD-6E6EB2D75A71}" destId="{612CFC24-D68C-4FEA-929B-EF41E4897BBF}" srcOrd="0" destOrd="0" presId="urn:microsoft.com/office/officeart/2018/2/layout/IconLabelList"/>
    <dgm:cxn modelId="{F5372591-C975-FA4B-A2C3-AC9C1D575F7A}" type="presParOf" srcId="{2482B59E-9CCA-4278-B7BD-6E6EB2D75A71}" destId="{3C939829-DC26-4DEB-9403-770808D3F2A6}" srcOrd="1" destOrd="0" presId="urn:microsoft.com/office/officeart/2018/2/layout/IconLabelList"/>
    <dgm:cxn modelId="{2E52F1EB-68D3-784B-9671-281E13D1C9B3}" type="presParOf" srcId="{2482B59E-9CCA-4278-B7BD-6E6EB2D75A71}" destId="{58BB2F95-FF09-4ACF-892A-860EAC789CB9}" srcOrd="2" destOrd="0" presId="urn:microsoft.com/office/officeart/2018/2/layout/IconLabelList"/>
    <dgm:cxn modelId="{670DBFF3-CD4F-DF45-B572-6F4803EDE5F3}" type="presParOf" srcId="{C20AF3C7-51D5-40A9-A953-7B4667B7B902}" destId="{6F8D4E87-8432-4A6C-B759-B36103814275}" srcOrd="1" destOrd="0" presId="urn:microsoft.com/office/officeart/2018/2/layout/IconLabelList"/>
    <dgm:cxn modelId="{72A80342-85A6-6C43-A1CD-59E8D1ACE8A5}" type="presParOf" srcId="{C20AF3C7-51D5-40A9-A953-7B4667B7B902}" destId="{92B8CB6A-91AD-4F06-AA68-8F34121163FA}" srcOrd="2" destOrd="0" presId="urn:microsoft.com/office/officeart/2018/2/layout/IconLabelList"/>
    <dgm:cxn modelId="{D7D624EE-F475-E344-9F45-72A9D6C4EA75}" type="presParOf" srcId="{92B8CB6A-91AD-4F06-AA68-8F34121163FA}" destId="{C2A387C5-3275-43E7-A2A7-977AA05E8BF2}" srcOrd="0" destOrd="0" presId="urn:microsoft.com/office/officeart/2018/2/layout/IconLabelList"/>
    <dgm:cxn modelId="{4ADC2621-38F8-4342-B8DC-55BA3C834BBA}" type="presParOf" srcId="{92B8CB6A-91AD-4F06-AA68-8F34121163FA}" destId="{7F6FE56A-3B62-4537-A9C6-761187A263ED}" srcOrd="1" destOrd="0" presId="urn:microsoft.com/office/officeart/2018/2/layout/IconLabelList"/>
    <dgm:cxn modelId="{6654C207-2F34-7A43-BB98-012E8015F388}" type="presParOf" srcId="{92B8CB6A-91AD-4F06-AA68-8F34121163FA}" destId="{F79D0F8B-4469-4448-AF26-97E33F4B96C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7E9B7-BE90-4AB7-9408-5116F2B0D5E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60A4D2A4-5CA4-47B6-B64B-FCC4FAB659AB}">
      <dgm:prSet/>
      <dgm:spPr/>
      <dgm:t>
        <a:bodyPr/>
        <a:lstStyle/>
        <a:p>
          <a:r>
            <a:rPr lang="nl-NL"/>
            <a:t>Zijn er vragen of opmerkingen?</a:t>
          </a:r>
          <a:endParaRPr lang="en-US"/>
        </a:p>
      </dgm:t>
    </dgm:pt>
    <dgm:pt modelId="{7ED7A6EE-0029-43E9-918F-59025D0C33C1}" type="parTrans" cxnId="{5C491144-A182-4FFF-B85D-0CE28EC60453}">
      <dgm:prSet/>
      <dgm:spPr/>
      <dgm:t>
        <a:bodyPr/>
        <a:lstStyle/>
        <a:p>
          <a:endParaRPr lang="en-US"/>
        </a:p>
      </dgm:t>
    </dgm:pt>
    <dgm:pt modelId="{F7BE4CBF-AA4E-4793-B364-C4BB64AF1592}" type="sibTrans" cxnId="{5C491144-A182-4FFF-B85D-0CE28EC60453}">
      <dgm:prSet/>
      <dgm:spPr/>
      <dgm:t>
        <a:bodyPr/>
        <a:lstStyle/>
        <a:p>
          <a:endParaRPr lang="en-US"/>
        </a:p>
      </dgm:t>
    </dgm:pt>
    <dgm:pt modelId="{0DE7A66D-54CA-4F90-B729-7F9520C94734}">
      <dgm:prSet/>
      <dgm:spPr/>
      <dgm:t>
        <a:bodyPr/>
        <a:lstStyle/>
        <a:p>
          <a:r>
            <a:rPr lang="nl-NL" dirty="0"/>
            <a:t>Poll</a:t>
          </a:r>
          <a:endParaRPr lang="en-US" dirty="0"/>
        </a:p>
      </dgm:t>
    </dgm:pt>
    <dgm:pt modelId="{D67E2E86-7B4B-4B96-94F3-85CF536097D9}" type="parTrans" cxnId="{81E5C483-0035-461F-A0BE-5554C2D17BA7}">
      <dgm:prSet/>
      <dgm:spPr/>
      <dgm:t>
        <a:bodyPr/>
        <a:lstStyle/>
        <a:p>
          <a:endParaRPr lang="en-US"/>
        </a:p>
      </dgm:t>
    </dgm:pt>
    <dgm:pt modelId="{1F66B5EC-96DA-4313-BDFF-FD82677A09DA}" type="sibTrans" cxnId="{81E5C483-0035-461F-A0BE-5554C2D17BA7}">
      <dgm:prSet/>
      <dgm:spPr/>
      <dgm:t>
        <a:bodyPr/>
        <a:lstStyle/>
        <a:p>
          <a:endParaRPr lang="en-US"/>
        </a:p>
      </dgm:t>
    </dgm:pt>
    <dgm:pt modelId="{A099A612-4981-4E3E-8F38-0C3110620F3C}" type="pres">
      <dgm:prSet presAssocID="{01F7E9B7-BE90-4AB7-9408-5116F2B0D5E9}" presName="root" presStyleCnt="0">
        <dgm:presLayoutVars>
          <dgm:dir/>
          <dgm:resizeHandles val="exact"/>
        </dgm:presLayoutVars>
      </dgm:prSet>
      <dgm:spPr/>
    </dgm:pt>
    <dgm:pt modelId="{2ACCF2F2-A1DE-4E0A-832B-C08A39093049}" type="pres">
      <dgm:prSet presAssocID="{60A4D2A4-5CA4-47B6-B64B-FCC4FAB659AB}" presName="compNode" presStyleCnt="0"/>
      <dgm:spPr/>
    </dgm:pt>
    <dgm:pt modelId="{2D9B75B3-79DA-4D1D-A718-AAA3F522EC88}" type="pres">
      <dgm:prSet presAssocID="{60A4D2A4-5CA4-47B6-B64B-FCC4FAB659A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A48D60C-7380-42F4-89FF-B6487CEDEA0C}" type="pres">
      <dgm:prSet presAssocID="{60A4D2A4-5CA4-47B6-B64B-FCC4FAB659AB}" presName="spaceRect" presStyleCnt="0"/>
      <dgm:spPr/>
    </dgm:pt>
    <dgm:pt modelId="{F1DA9C5C-6367-4009-BD72-7B50F0F513B6}" type="pres">
      <dgm:prSet presAssocID="{60A4D2A4-5CA4-47B6-B64B-FCC4FAB659AB}" presName="textRect" presStyleLbl="revTx" presStyleIdx="0" presStyleCnt="2">
        <dgm:presLayoutVars>
          <dgm:chMax val="1"/>
          <dgm:chPref val="1"/>
        </dgm:presLayoutVars>
      </dgm:prSet>
      <dgm:spPr/>
    </dgm:pt>
    <dgm:pt modelId="{A12AE50F-F696-4015-A6E5-8A261B600254}" type="pres">
      <dgm:prSet presAssocID="{F7BE4CBF-AA4E-4793-B364-C4BB64AF1592}" presName="sibTrans" presStyleCnt="0"/>
      <dgm:spPr/>
    </dgm:pt>
    <dgm:pt modelId="{BC974FCD-B196-4D25-9C88-6826B05E1538}" type="pres">
      <dgm:prSet presAssocID="{0DE7A66D-54CA-4F90-B729-7F9520C94734}" presName="compNode" presStyleCnt="0"/>
      <dgm:spPr/>
    </dgm:pt>
    <dgm:pt modelId="{2076C335-8D8D-48A8-8A61-6113EF624DF5}" type="pres">
      <dgm:prSet presAssocID="{0DE7A66D-54CA-4F90-B729-7F9520C9473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60127353-DC35-4CC7-9EE5-832302CAEF55}" type="pres">
      <dgm:prSet presAssocID="{0DE7A66D-54CA-4F90-B729-7F9520C94734}" presName="spaceRect" presStyleCnt="0"/>
      <dgm:spPr/>
    </dgm:pt>
    <dgm:pt modelId="{A929F286-40BB-43F4-9EF8-DDE79C822720}" type="pres">
      <dgm:prSet presAssocID="{0DE7A66D-54CA-4F90-B729-7F9520C9473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C491144-A182-4FFF-B85D-0CE28EC60453}" srcId="{01F7E9B7-BE90-4AB7-9408-5116F2B0D5E9}" destId="{60A4D2A4-5CA4-47B6-B64B-FCC4FAB659AB}" srcOrd="0" destOrd="0" parTransId="{7ED7A6EE-0029-43E9-918F-59025D0C33C1}" sibTransId="{F7BE4CBF-AA4E-4793-B364-C4BB64AF1592}"/>
    <dgm:cxn modelId="{5C940A45-6C3B-4C08-A9FF-7C3ACF5C3F0E}" type="presOf" srcId="{0DE7A66D-54CA-4F90-B729-7F9520C94734}" destId="{A929F286-40BB-43F4-9EF8-DDE79C822720}" srcOrd="0" destOrd="0" presId="urn:microsoft.com/office/officeart/2018/2/layout/IconLabelList"/>
    <dgm:cxn modelId="{88C12C75-A0E6-4714-BB29-D0C5845ED1C2}" type="presOf" srcId="{01F7E9B7-BE90-4AB7-9408-5116F2B0D5E9}" destId="{A099A612-4981-4E3E-8F38-0C3110620F3C}" srcOrd="0" destOrd="0" presId="urn:microsoft.com/office/officeart/2018/2/layout/IconLabelList"/>
    <dgm:cxn modelId="{81E5C483-0035-461F-A0BE-5554C2D17BA7}" srcId="{01F7E9B7-BE90-4AB7-9408-5116F2B0D5E9}" destId="{0DE7A66D-54CA-4F90-B729-7F9520C94734}" srcOrd="1" destOrd="0" parTransId="{D67E2E86-7B4B-4B96-94F3-85CF536097D9}" sibTransId="{1F66B5EC-96DA-4313-BDFF-FD82677A09DA}"/>
    <dgm:cxn modelId="{278CE9D2-A118-4EED-B914-9CD1DB6B2AA4}" type="presOf" srcId="{60A4D2A4-5CA4-47B6-B64B-FCC4FAB659AB}" destId="{F1DA9C5C-6367-4009-BD72-7B50F0F513B6}" srcOrd="0" destOrd="0" presId="urn:microsoft.com/office/officeart/2018/2/layout/IconLabelList"/>
    <dgm:cxn modelId="{F7EA33DD-AC7D-4FD1-B40A-29B8362CEFCE}" type="presParOf" srcId="{A099A612-4981-4E3E-8F38-0C3110620F3C}" destId="{2ACCF2F2-A1DE-4E0A-832B-C08A39093049}" srcOrd="0" destOrd="0" presId="urn:microsoft.com/office/officeart/2018/2/layout/IconLabelList"/>
    <dgm:cxn modelId="{0B108E12-8C8E-4307-B018-EA0692A09648}" type="presParOf" srcId="{2ACCF2F2-A1DE-4E0A-832B-C08A39093049}" destId="{2D9B75B3-79DA-4D1D-A718-AAA3F522EC88}" srcOrd="0" destOrd="0" presId="urn:microsoft.com/office/officeart/2018/2/layout/IconLabelList"/>
    <dgm:cxn modelId="{F60BE9BC-10A0-4EBB-9BF4-8A4F902A1C9D}" type="presParOf" srcId="{2ACCF2F2-A1DE-4E0A-832B-C08A39093049}" destId="{1A48D60C-7380-42F4-89FF-B6487CEDEA0C}" srcOrd="1" destOrd="0" presId="urn:microsoft.com/office/officeart/2018/2/layout/IconLabelList"/>
    <dgm:cxn modelId="{CCDF2A18-7F86-4E49-BA64-A60FEDC5F0A5}" type="presParOf" srcId="{2ACCF2F2-A1DE-4E0A-832B-C08A39093049}" destId="{F1DA9C5C-6367-4009-BD72-7B50F0F513B6}" srcOrd="2" destOrd="0" presId="urn:microsoft.com/office/officeart/2018/2/layout/IconLabelList"/>
    <dgm:cxn modelId="{FEA118CB-1BBD-47ED-8A90-88B6EF535F11}" type="presParOf" srcId="{A099A612-4981-4E3E-8F38-0C3110620F3C}" destId="{A12AE50F-F696-4015-A6E5-8A261B600254}" srcOrd="1" destOrd="0" presId="urn:microsoft.com/office/officeart/2018/2/layout/IconLabelList"/>
    <dgm:cxn modelId="{7F521B8C-2002-483E-AE31-3E415E42D5E4}" type="presParOf" srcId="{A099A612-4981-4E3E-8F38-0C3110620F3C}" destId="{BC974FCD-B196-4D25-9C88-6826B05E1538}" srcOrd="2" destOrd="0" presId="urn:microsoft.com/office/officeart/2018/2/layout/IconLabelList"/>
    <dgm:cxn modelId="{A45F29F0-4EAE-43F4-AD4E-3E007DA6097F}" type="presParOf" srcId="{BC974FCD-B196-4D25-9C88-6826B05E1538}" destId="{2076C335-8D8D-48A8-8A61-6113EF624DF5}" srcOrd="0" destOrd="0" presId="urn:microsoft.com/office/officeart/2018/2/layout/IconLabelList"/>
    <dgm:cxn modelId="{13C712E3-900E-4F3D-B219-9955B0A131F7}" type="presParOf" srcId="{BC974FCD-B196-4D25-9C88-6826B05E1538}" destId="{60127353-DC35-4CC7-9EE5-832302CAEF55}" srcOrd="1" destOrd="0" presId="urn:microsoft.com/office/officeart/2018/2/layout/IconLabelList"/>
    <dgm:cxn modelId="{AB099348-AFFD-45F3-934A-7BA55CC2562D}" type="presParOf" srcId="{BC974FCD-B196-4D25-9C88-6826B05E1538}" destId="{A929F286-40BB-43F4-9EF8-DDE79C82272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CFC24-D68C-4FEA-929B-EF41E4897BBF}">
      <dsp:nvSpPr>
        <dsp:cNvPr id="0" name=""/>
        <dsp:cNvSpPr/>
      </dsp:nvSpPr>
      <dsp:spPr>
        <a:xfrm>
          <a:off x="1299066" y="47956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B2F95-FF09-4ACF-892A-860EAC789CB9}">
      <dsp:nvSpPr>
        <dsp:cNvPr id="0" name=""/>
        <dsp:cNvSpPr/>
      </dsp:nvSpPr>
      <dsp:spPr>
        <a:xfrm>
          <a:off x="111066" y="289391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Zijn er  vragen of opmerkingen over het vorige ALV verslag?</a:t>
          </a:r>
          <a:endParaRPr lang="en-US" sz="2400" kern="1200" dirty="0"/>
        </a:p>
      </dsp:txBody>
      <dsp:txXfrm>
        <a:off x="111066" y="2893916"/>
        <a:ext cx="4320000" cy="720000"/>
      </dsp:txXfrm>
    </dsp:sp>
    <dsp:sp modelId="{C2A387C5-3275-43E7-A2A7-977AA05E8BF2}">
      <dsp:nvSpPr>
        <dsp:cNvPr id="0" name=""/>
        <dsp:cNvSpPr/>
      </dsp:nvSpPr>
      <dsp:spPr>
        <a:xfrm>
          <a:off x="6375066" y="479565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D0F8B-4469-4448-AF26-97E33F4B96C9}">
      <dsp:nvSpPr>
        <dsp:cNvPr id="0" name=""/>
        <dsp:cNvSpPr/>
      </dsp:nvSpPr>
      <dsp:spPr>
        <a:xfrm>
          <a:off x="5187066" y="289391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Poll</a:t>
          </a:r>
          <a:endParaRPr lang="en-US" sz="2400" kern="1200"/>
        </a:p>
      </dsp:txBody>
      <dsp:txXfrm>
        <a:off x="5187066" y="2893916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B75B3-79DA-4D1D-A718-AAA3F522EC88}">
      <dsp:nvSpPr>
        <dsp:cNvPr id="0" name=""/>
        <dsp:cNvSpPr/>
      </dsp:nvSpPr>
      <dsp:spPr>
        <a:xfrm>
          <a:off x="1299066" y="47956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A9C5C-6367-4009-BD72-7B50F0F513B6}">
      <dsp:nvSpPr>
        <dsp:cNvPr id="0" name=""/>
        <dsp:cNvSpPr/>
      </dsp:nvSpPr>
      <dsp:spPr>
        <a:xfrm>
          <a:off x="111066" y="289391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Zijn er vragen of opmerkingen?</a:t>
          </a:r>
          <a:endParaRPr lang="en-US" sz="2700" kern="1200"/>
        </a:p>
      </dsp:txBody>
      <dsp:txXfrm>
        <a:off x="111066" y="2893916"/>
        <a:ext cx="4320000" cy="720000"/>
      </dsp:txXfrm>
    </dsp:sp>
    <dsp:sp modelId="{2076C335-8D8D-48A8-8A61-6113EF624DF5}">
      <dsp:nvSpPr>
        <dsp:cNvPr id="0" name=""/>
        <dsp:cNvSpPr/>
      </dsp:nvSpPr>
      <dsp:spPr>
        <a:xfrm>
          <a:off x="6375066" y="479565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9F286-40BB-43F4-9EF8-DDE79C822720}">
      <dsp:nvSpPr>
        <dsp:cNvPr id="0" name=""/>
        <dsp:cNvSpPr/>
      </dsp:nvSpPr>
      <dsp:spPr>
        <a:xfrm>
          <a:off x="5187066" y="2893916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 dirty="0"/>
            <a:t>Poll</a:t>
          </a:r>
          <a:endParaRPr lang="en-US" sz="2700" kern="1200" dirty="0"/>
        </a:p>
      </dsp:txBody>
      <dsp:txXfrm>
        <a:off x="5187066" y="2893916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5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8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32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906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8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1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4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0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7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7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8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0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7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1,5 meter </a:t>
            </a:r>
            <a:r>
              <a:rPr lang="en-GB" dirty="0" err="1"/>
              <a:t>maatschapij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3200" dirty="0"/>
              <a:t>BMI </a:t>
            </a:r>
            <a:r>
              <a:rPr lang="en-GB" sz="3200" dirty="0" err="1"/>
              <a:t>dichtbij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Consortia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 err="1"/>
              <a:t>Belangrijkste</a:t>
            </a:r>
            <a:r>
              <a:rPr lang="en-GB" b="1" dirty="0"/>
              <a:t> </a:t>
            </a:r>
            <a:r>
              <a:rPr lang="en-GB" b="1" dirty="0" err="1"/>
              <a:t>activiteiten</a:t>
            </a:r>
            <a:r>
              <a:rPr lang="en-GB" b="1" dirty="0"/>
              <a:t> 2020</a:t>
            </a:r>
          </a:p>
          <a:p>
            <a:pPr lvl="1"/>
            <a:r>
              <a:rPr lang="en-GB" dirty="0" err="1"/>
              <a:t>Verlenging</a:t>
            </a:r>
            <a:r>
              <a:rPr lang="en-GB" dirty="0"/>
              <a:t> Access Medicine</a:t>
            </a:r>
          </a:p>
          <a:p>
            <a:pPr lvl="1"/>
            <a:r>
              <a:rPr lang="en-GB" dirty="0" err="1"/>
              <a:t>Nieuw</a:t>
            </a:r>
            <a:r>
              <a:rPr lang="en-GB" dirty="0"/>
              <a:t> </a:t>
            </a:r>
            <a:r>
              <a:rPr lang="en-GB" dirty="0" err="1"/>
              <a:t>aanbod</a:t>
            </a:r>
            <a:r>
              <a:rPr lang="en-GB" dirty="0"/>
              <a:t> Boom </a:t>
            </a:r>
            <a:r>
              <a:rPr lang="en-GB" dirty="0" err="1"/>
              <a:t>uitgevers</a:t>
            </a:r>
            <a:r>
              <a:rPr lang="en-GB" dirty="0"/>
              <a:t> (</a:t>
            </a:r>
            <a:r>
              <a:rPr lang="en-GB" dirty="0" err="1"/>
              <a:t>Boomportaal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en-GB" dirty="0"/>
              <a:t>We </a:t>
            </a:r>
            <a:r>
              <a:rPr lang="en-GB" dirty="0" err="1"/>
              <a:t>horen</a:t>
            </a:r>
            <a:r>
              <a:rPr lang="en-GB" dirty="0"/>
              <a:t> </a:t>
            </a:r>
            <a:r>
              <a:rPr lang="en-GB" dirty="0" err="1"/>
              <a:t>graag</a:t>
            </a:r>
            <a:r>
              <a:rPr lang="en-GB" dirty="0"/>
              <a:t> of er </a:t>
            </a:r>
            <a:r>
              <a:rPr lang="en-GB" dirty="0" err="1"/>
              <a:t>uitgevers</a:t>
            </a:r>
            <a:r>
              <a:rPr lang="en-GB" dirty="0"/>
              <a:t>/</a:t>
            </a:r>
            <a:r>
              <a:rPr lang="en-GB" dirty="0" err="1"/>
              <a:t>producten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waar</a:t>
            </a:r>
            <a:r>
              <a:rPr lang="en-GB" dirty="0"/>
              <a:t> de BMI leden in </a:t>
            </a:r>
            <a:r>
              <a:rPr lang="en-GB" dirty="0" err="1"/>
              <a:t>geïnteresseerd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b="1" dirty="0"/>
              <a:t>Hoe is de WG </a:t>
            </a:r>
            <a:r>
              <a:rPr lang="en-GB" b="1" dirty="0" err="1"/>
              <a:t>omgegaan</a:t>
            </a:r>
            <a:r>
              <a:rPr lang="en-GB" b="1" dirty="0"/>
              <a:t> met de Corona-crisis? 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9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</a:t>
            </a:r>
            <a:r>
              <a:rPr lang="en-GB" dirty="0" err="1"/>
              <a:t>ggz-i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 err="1"/>
              <a:t>Belangrijkste</a:t>
            </a:r>
            <a:r>
              <a:rPr lang="en-GB" b="1" dirty="0"/>
              <a:t> </a:t>
            </a:r>
            <a:r>
              <a:rPr lang="en-GB" b="1" dirty="0" err="1"/>
              <a:t>activiteiten</a:t>
            </a:r>
            <a:r>
              <a:rPr lang="en-GB" b="1" dirty="0"/>
              <a:t> 2020</a:t>
            </a:r>
          </a:p>
          <a:p>
            <a:pPr lvl="1"/>
            <a:r>
              <a:rPr lang="en-GB" dirty="0"/>
              <a:t>15 </a:t>
            </a:r>
            <a:r>
              <a:rPr lang="en-GB" dirty="0" err="1"/>
              <a:t>en</a:t>
            </a:r>
            <a:r>
              <a:rPr lang="en-GB" dirty="0"/>
              <a:t> 22 </a:t>
            </a:r>
            <a:r>
              <a:rPr lang="en-GB" dirty="0" err="1"/>
              <a:t>september</a:t>
            </a:r>
            <a:r>
              <a:rPr lang="en-GB" dirty="0"/>
              <a:t>: </a:t>
            </a:r>
            <a:r>
              <a:rPr lang="en-GB" dirty="0" err="1"/>
              <a:t>Bijeenkomsten</a:t>
            </a:r>
            <a:r>
              <a:rPr lang="en-GB" dirty="0"/>
              <a:t> met consortium Ovid met </a:t>
            </a:r>
            <a:r>
              <a:rPr lang="nl-NL" dirty="0" err="1"/>
              <a:t>WebEx</a:t>
            </a:r>
            <a:r>
              <a:rPr lang="nl-NL" dirty="0"/>
              <a:t> en Microsoft Teams</a:t>
            </a:r>
            <a:endParaRPr lang="en-GB" dirty="0"/>
          </a:p>
          <a:p>
            <a:pPr lvl="1"/>
            <a:r>
              <a:rPr lang="en-GB" dirty="0"/>
              <a:t>Nog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plannen</a:t>
            </a:r>
            <a:r>
              <a:rPr lang="en-GB" dirty="0"/>
              <a:t> </a:t>
            </a:r>
            <a:r>
              <a:rPr lang="en-GB" dirty="0" err="1"/>
              <a:t>bijeenkomst</a:t>
            </a:r>
            <a:r>
              <a:rPr lang="en-GB" dirty="0"/>
              <a:t> (?): hoe </a:t>
            </a:r>
            <a:r>
              <a:rPr lang="en-GB" dirty="0" err="1"/>
              <a:t>gaat</a:t>
            </a:r>
            <a:r>
              <a:rPr lang="en-GB" dirty="0"/>
              <a:t> het met </a:t>
            </a:r>
            <a:r>
              <a:rPr lang="en-GB" dirty="0" err="1"/>
              <a:t>jou</a:t>
            </a:r>
            <a:r>
              <a:rPr lang="en-GB" dirty="0"/>
              <a:t>? </a:t>
            </a:r>
            <a:r>
              <a:rPr lang="en-GB" dirty="0" err="1"/>
              <a:t>Behoefte</a:t>
            </a:r>
            <a:r>
              <a:rPr lang="en-GB" dirty="0"/>
              <a:t>? </a:t>
            </a:r>
          </a:p>
          <a:p>
            <a:endParaRPr lang="en-GB" dirty="0"/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en-GB" b="1" dirty="0" err="1"/>
              <a:t>Voorbereiding</a:t>
            </a:r>
            <a:r>
              <a:rPr lang="en-GB" b="1" dirty="0"/>
              <a:t> Lustrum 35 </a:t>
            </a:r>
            <a:r>
              <a:rPr lang="en-GB" b="1" dirty="0" err="1"/>
              <a:t>jaar</a:t>
            </a:r>
            <a:r>
              <a:rPr lang="en-GB" b="1" dirty="0"/>
              <a:t> </a:t>
            </a:r>
            <a:r>
              <a:rPr lang="en-GB" b="1" dirty="0" err="1"/>
              <a:t>ggz-i</a:t>
            </a:r>
            <a:r>
              <a:rPr lang="en-GB" b="1" dirty="0"/>
              <a:t>: </a:t>
            </a:r>
            <a:r>
              <a:rPr lang="en-GB" b="1" dirty="0" err="1"/>
              <a:t>wie</a:t>
            </a:r>
            <a:r>
              <a:rPr lang="en-GB" b="1" dirty="0"/>
              <a:t> </a:t>
            </a:r>
            <a:r>
              <a:rPr lang="en-GB" b="1" dirty="0" err="1"/>
              <a:t>helpt</a:t>
            </a:r>
            <a:r>
              <a:rPr lang="en-GB" b="1" dirty="0"/>
              <a:t> </a:t>
            </a:r>
            <a:r>
              <a:rPr lang="en-GB" b="1" dirty="0" err="1"/>
              <a:t>mee</a:t>
            </a:r>
            <a:r>
              <a:rPr lang="en-GB" b="1" dirty="0"/>
              <a:t> </a:t>
            </a:r>
            <a:r>
              <a:rPr lang="en-GB" b="1" dirty="0" err="1"/>
              <a:t>organiseren</a:t>
            </a:r>
            <a:r>
              <a:rPr lang="en-GB" b="1" dirty="0"/>
              <a:t>?</a:t>
            </a:r>
          </a:p>
          <a:p>
            <a:pPr lvl="1"/>
            <a:r>
              <a:rPr lang="nl-NL" dirty="0"/>
              <a:t>Kun jij ons vertellen wat jij als grote thema’s ziet binnen de ggz-i voor de komende jaren?  Waar maak jij je druk om? Waar gaat jouw hart sneller van kloppen? </a:t>
            </a:r>
            <a:endParaRPr lang="en-GB" dirty="0"/>
          </a:p>
          <a:p>
            <a:endParaRPr lang="en-GB" dirty="0"/>
          </a:p>
          <a:p>
            <a:r>
              <a:rPr lang="en-GB" dirty="0"/>
              <a:t>Hoe is de WG </a:t>
            </a:r>
            <a:r>
              <a:rPr lang="en-GB" dirty="0" err="1"/>
              <a:t>omgegaan</a:t>
            </a:r>
            <a:r>
              <a:rPr lang="en-GB" dirty="0"/>
              <a:t> met de </a:t>
            </a:r>
            <a:r>
              <a:rPr lang="en-GB" b="1" dirty="0"/>
              <a:t>Corona-crisis? </a:t>
            </a:r>
          </a:p>
          <a:p>
            <a:pPr lvl="1"/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doorgaan</a:t>
            </a:r>
            <a:r>
              <a:rPr lang="en-GB" dirty="0"/>
              <a:t> </a:t>
            </a:r>
            <a:r>
              <a:rPr lang="en-GB" dirty="0" err="1"/>
              <a:t>overleg</a:t>
            </a:r>
            <a:r>
              <a:rPr lang="en-GB" dirty="0"/>
              <a:t> in </a:t>
            </a:r>
            <a:r>
              <a:rPr lang="en-GB" dirty="0" err="1"/>
              <a:t>april</a:t>
            </a:r>
            <a:r>
              <a:rPr lang="en-GB" dirty="0"/>
              <a:t> / </a:t>
            </a:r>
            <a:r>
              <a:rPr lang="en-GB" dirty="0" err="1"/>
              <a:t>afwachten</a:t>
            </a:r>
            <a:r>
              <a:rPr lang="en-GB" dirty="0"/>
              <a:t> </a:t>
            </a:r>
            <a:r>
              <a:rPr lang="en-GB" dirty="0" err="1"/>
              <a:t>ontwikkelingen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58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Research Data Management (RDM)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b="1" dirty="0" err="1"/>
              <a:t>Belangrijkste</a:t>
            </a:r>
            <a:r>
              <a:rPr lang="en-GB" b="1" dirty="0"/>
              <a:t> </a:t>
            </a:r>
            <a:r>
              <a:rPr lang="en-GB" b="1" dirty="0" err="1"/>
              <a:t>activiteiten</a:t>
            </a:r>
            <a:r>
              <a:rPr lang="en-GB" b="1" dirty="0"/>
              <a:t> 2020</a:t>
            </a:r>
            <a:br>
              <a:rPr lang="en-GB" b="1" dirty="0"/>
            </a:br>
            <a:r>
              <a:rPr lang="en-GB" b="1" dirty="0"/>
              <a:t>- </a:t>
            </a:r>
            <a:r>
              <a:rPr lang="en-GB" b="1" dirty="0" err="1"/>
              <a:t>Inventarisatie</a:t>
            </a:r>
            <a:r>
              <a:rPr lang="en-GB" b="1" dirty="0"/>
              <a:t> taken </a:t>
            </a:r>
            <a:r>
              <a:rPr lang="en-GB" b="1" dirty="0" err="1"/>
              <a:t>en</a:t>
            </a:r>
            <a:r>
              <a:rPr lang="en-GB" b="1" dirty="0"/>
              <a:t> </a:t>
            </a:r>
            <a:r>
              <a:rPr lang="en-GB" b="1" dirty="0" err="1"/>
              <a:t>prioriteiten</a:t>
            </a:r>
            <a:r>
              <a:rPr lang="en-GB" b="1" dirty="0"/>
              <a:t> (</a:t>
            </a:r>
            <a:r>
              <a:rPr lang="en-GB" b="1" dirty="0" err="1"/>
              <a:t>feb.</a:t>
            </a:r>
            <a:r>
              <a:rPr lang="en-GB" b="1" dirty="0"/>
              <a:t> 2020)</a:t>
            </a:r>
          </a:p>
          <a:p>
            <a:pPr lvl="1"/>
            <a:r>
              <a:rPr lang="en-GB" sz="1200" dirty="0"/>
              <a:t>Clinical Trial Management Software (</a:t>
            </a:r>
            <a:r>
              <a:rPr lang="en-GB" sz="1200" dirty="0" err="1"/>
              <a:t>eCRF</a:t>
            </a:r>
            <a:r>
              <a:rPr lang="en-GB" sz="1200" dirty="0"/>
              <a:t>)</a:t>
            </a:r>
          </a:p>
          <a:p>
            <a:pPr lvl="1"/>
            <a:r>
              <a:rPr lang="en-GB" sz="1200" dirty="0"/>
              <a:t>DMP</a:t>
            </a:r>
          </a:p>
          <a:p>
            <a:pPr lvl="1"/>
            <a:r>
              <a:rPr lang="en-GB" sz="1200" dirty="0" err="1"/>
              <a:t>Informeren</a:t>
            </a:r>
            <a:r>
              <a:rPr lang="en-GB" sz="1200" dirty="0"/>
              <a:t> </a:t>
            </a:r>
            <a:r>
              <a:rPr lang="en-GB" sz="1200" dirty="0" err="1"/>
              <a:t>onderzoekers</a:t>
            </a:r>
            <a:r>
              <a:rPr lang="en-GB" sz="1200" dirty="0"/>
              <a:t> (awareness </a:t>
            </a:r>
            <a:r>
              <a:rPr lang="en-GB" sz="1200" dirty="0" err="1"/>
              <a:t>trainingen</a:t>
            </a:r>
            <a:r>
              <a:rPr lang="en-GB" sz="1200" dirty="0"/>
              <a:t> / tools etc.)</a:t>
            </a:r>
          </a:p>
          <a:p>
            <a:pPr lvl="1"/>
            <a:r>
              <a:rPr lang="en-GB" sz="1200" dirty="0" err="1"/>
              <a:t>Inhoudelijke</a:t>
            </a:r>
            <a:r>
              <a:rPr lang="en-GB" sz="1200" dirty="0"/>
              <a:t> analyse / </a:t>
            </a:r>
            <a:r>
              <a:rPr lang="en-GB" sz="1200" dirty="0" err="1"/>
              <a:t>ondersteuning</a:t>
            </a:r>
            <a:r>
              <a:rPr lang="en-GB" sz="1200" dirty="0"/>
              <a:t> (</a:t>
            </a:r>
            <a:r>
              <a:rPr lang="en-GB" sz="1200" dirty="0" err="1"/>
              <a:t>bouwen</a:t>
            </a:r>
            <a:r>
              <a:rPr lang="en-GB" sz="1200" dirty="0"/>
              <a:t> </a:t>
            </a:r>
            <a:r>
              <a:rPr lang="en-GB" sz="1200" dirty="0" err="1"/>
              <a:t>predictiemodellen</a:t>
            </a:r>
            <a:r>
              <a:rPr lang="en-GB" sz="1200" dirty="0"/>
              <a:t> </a:t>
            </a:r>
            <a:r>
              <a:rPr lang="en-GB" sz="1200" dirty="0" err="1"/>
              <a:t>m.b.v</a:t>
            </a:r>
            <a:r>
              <a:rPr lang="en-GB" sz="1200" dirty="0"/>
              <a:t>. R, Python etc.)</a:t>
            </a:r>
          </a:p>
          <a:p>
            <a:pPr lvl="1"/>
            <a:r>
              <a:rPr lang="en-GB" sz="1200" dirty="0" err="1"/>
              <a:t>Ontsluiten</a:t>
            </a:r>
            <a:r>
              <a:rPr lang="en-GB" sz="1200" dirty="0"/>
              <a:t> data(sets) – </a:t>
            </a:r>
            <a:r>
              <a:rPr lang="en-GB" sz="1200" dirty="0" err="1"/>
              <a:t>bijv</a:t>
            </a:r>
            <a:r>
              <a:rPr lang="en-GB" sz="1200" dirty="0"/>
              <a:t>. </a:t>
            </a:r>
            <a:r>
              <a:rPr lang="en-GB" sz="1200" dirty="0" err="1"/>
              <a:t>Metadataschema’s</a:t>
            </a:r>
            <a:endParaRPr lang="en-GB" sz="1200" dirty="0"/>
          </a:p>
          <a:p>
            <a:pPr lvl="1"/>
            <a:r>
              <a:rPr lang="en-GB" sz="1200" dirty="0" err="1"/>
              <a:t>Positionering</a:t>
            </a:r>
            <a:r>
              <a:rPr lang="en-GB" sz="1200" dirty="0"/>
              <a:t> BMI professional </a:t>
            </a:r>
            <a:r>
              <a:rPr lang="en-GB" sz="1200" dirty="0" err="1"/>
              <a:t>binnen</a:t>
            </a:r>
            <a:r>
              <a:rPr lang="en-GB" sz="1200" dirty="0"/>
              <a:t> RDM</a:t>
            </a:r>
          </a:p>
          <a:p>
            <a:pPr lvl="1"/>
            <a:r>
              <a:rPr lang="en-GB" sz="1200" dirty="0" err="1"/>
              <a:t>Publiceren</a:t>
            </a:r>
            <a:r>
              <a:rPr lang="en-GB" sz="1200" dirty="0"/>
              <a:t> data(sets) – </a:t>
            </a:r>
            <a:r>
              <a:rPr lang="en-GB" sz="1200" dirty="0" err="1"/>
              <a:t>bijv</a:t>
            </a:r>
            <a:r>
              <a:rPr lang="en-GB" sz="1200" dirty="0"/>
              <a:t>. via </a:t>
            </a:r>
            <a:r>
              <a:rPr lang="en-GB" sz="1200" dirty="0" err="1"/>
              <a:t>Figshare</a:t>
            </a:r>
            <a:endParaRPr lang="en-GB" sz="1200" dirty="0"/>
          </a:p>
          <a:p>
            <a:pPr lvl="1"/>
            <a:r>
              <a:rPr lang="en-GB" sz="1200" dirty="0"/>
              <a:t>Repository management – </a:t>
            </a:r>
            <a:r>
              <a:rPr lang="en-GB" sz="1200" dirty="0" err="1"/>
              <a:t>bijv</a:t>
            </a:r>
            <a:r>
              <a:rPr lang="en-GB" sz="1200" dirty="0"/>
              <a:t>. PURE</a:t>
            </a:r>
          </a:p>
          <a:p>
            <a:pPr lvl="1"/>
            <a:r>
              <a:rPr lang="en-GB" sz="1200" dirty="0" err="1"/>
              <a:t>Ondersteuning</a:t>
            </a:r>
            <a:r>
              <a:rPr lang="en-GB" sz="1200" dirty="0"/>
              <a:t> </a:t>
            </a:r>
            <a:r>
              <a:rPr lang="en-GB" sz="1200" dirty="0" err="1"/>
              <a:t>implementatie</a:t>
            </a:r>
            <a:r>
              <a:rPr lang="en-GB" sz="1200" dirty="0"/>
              <a:t> FAIR (</a:t>
            </a:r>
            <a:r>
              <a:rPr lang="en-GB" sz="1200" dirty="0" err="1"/>
              <a:t>bijv</a:t>
            </a:r>
            <a:r>
              <a:rPr lang="en-GB" sz="1200" dirty="0"/>
              <a:t>. FAIR check)</a:t>
            </a:r>
          </a:p>
          <a:p>
            <a:endParaRPr lang="en-GB" dirty="0"/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en-GB" dirty="0"/>
              <a:t>Op basis van </a:t>
            </a:r>
            <a:r>
              <a:rPr lang="en-GB" dirty="0" err="1"/>
              <a:t>inventarisatie</a:t>
            </a:r>
            <a:r>
              <a:rPr lang="en-GB" dirty="0"/>
              <a:t> </a:t>
            </a:r>
            <a:r>
              <a:rPr lang="en-GB" dirty="0" err="1"/>
              <a:t>kijken</a:t>
            </a:r>
            <a:r>
              <a:rPr lang="en-GB" dirty="0"/>
              <a:t> hoe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waar</a:t>
            </a:r>
            <a:r>
              <a:rPr lang="en-GB"/>
              <a:t> we </a:t>
            </a:r>
            <a:r>
              <a:rPr lang="en-GB" dirty="0" err="1"/>
              <a:t>elkaar</a:t>
            </a:r>
            <a:r>
              <a:rPr lang="en-GB" dirty="0"/>
              <a:t> </a:t>
            </a:r>
            <a:r>
              <a:rPr lang="en-GB" dirty="0" err="1"/>
              <a:t>kunnen</a:t>
            </a:r>
            <a:r>
              <a:rPr lang="en-GB" dirty="0"/>
              <a:t> </a:t>
            </a:r>
            <a:r>
              <a:rPr lang="en-GB" dirty="0" err="1"/>
              <a:t>helpen</a:t>
            </a:r>
            <a:endParaRPr lang="en-GB" dirty="0"/>
          </a:p>
          <a:p>
            <a:endParaRPr lang="en-GB" dirty="0"/>
          </a:p>
          <a:p>
            <a:r>
              <a:rPr lang="en-GB" dirty="0"/>
              <a:t>Hoe is de WG </a:t>
            </a:r>
            <a:r>
              <a:rPr lang="en-GB" dirty="0" err="1"/>
              <a:t>omgegaan</a:t>
            </a:r>
            <a:r>
              <a:rPr lang="en-GB" dirty="0"/>
              <a:t> met de </a:t>
            </a:r>
            <a:r>
              <a:rPr lang="en-GB" b="1" dirty="0"/>
              <a:t>Corona-crisis? </a:t>
            </a:r>
          </a:p>
          <a:p>
            <a:pPr lvl="1"/>
            <a:r>
              <a:rPr lang="en-GB" dirty="0" err="1"/>
              <a:t>Activiteiten</a:t>
            </a:r>
            <a:r>
              <a:rPr lang="en-GB" dirty="0"/>
              <a:t> </a:t>
            </a:r>
            <a:r>
              <a:rPr lang="en-GB" dirty="0" err="1"/>
              <a:t>stil</a:t>
            </a:r>
            <a:r>
              <a:rPr lang="en-GB" dirty="0"/>
              <a:t> </a:t>
            </a:r>
            <a:r>
              <a:rPr lang="en-GB" dirty="0" err="1"/>
              <a:t>gelegen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46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STZ </a:t>
            </a:r>
            <a:r>
              <a:rPr lang="en-GB" dirty="0" err="1"/>
              <a:t>Informatiespecialisten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err="1"/>
              <a:t>Belangrijkste</a:t>
            </a:r>
            <a:r>
              <a:rPr lang="en-GB" b="1" dirty="0"/>
              <a:t> </a:t>
            </a:r>
            <a:r>
              <a:rPr lang="en-GB" b="1" err="1"/>
              <a:t>activiteiten</a:t>
            </a:r>
            <a:r>
              <a:rPr lang="en-GB" b="1" dirty="0"/>
              <a:t> 2020</a:t>
            </a:r>
          </a:p>
          <a:p>
            <a:pPr lvl="1"/>
            <a:r>
              <a:rPr lang="en-GB" b="1" err="1"/>
              <a:t>Verlengen</a:t>
            </a:r>
            <a:r>
              <a:rPr lang="en-GB" b="1" dirty="0"/>
              <a:t> STZ </a:t>
            </a:r>
            <a:r>
              <a:rPr lang="en-GB" b="1" dirty="0" err="1"/>
              <a:t>contracten</a:t>
            </a:r>
            <a:r>
              <a:rPr lang="en-GB" b="1" dirty="0"/>
              <a:t> </a:t>
            </a:r>
            <a:r>
              <a:rPr lang="en-GB" b="1" dirty="0" err="1"/>
              <a:t>voor</a:t>
            </a:r>
            <a:r>
              <a:rPr lang="en-GB" b="1"/>
              <a:t> STZ tijdschriften </a:t>
            </a:r>
            <a:r>
              <a:rPr lang="en-GB" b="1" dirty="0"/>
              <a:t>pakket</a:t>
            </a:r>
          </a:p>
          <a:p>
            <a:pPr lvl="1"/>
            <a:r>
              <a:rPr lang="en-GB" b="1" err="1"/>
              <a:t>Formuleren</a:t>
            </a:r>
            <a:r>
              <a:rPr lang="en-GB" b="1"/>
              <a:t> STZ </a:t>
            </a:r>
            <a:r>
              <a:rPr lang="en-GB" b="1" dirty="0"/>
              <a:t>visitatiecriteria </a:t>
            </a:r>
          </a:p>
          <a:p>
            <a:pPr lvl="1"/>
            <a:r>
              <a:rPr lang="en-GB" b="1" dirty="0"/>
              <a:t>Open Access</a:t>
            </a:r>
          </a:p>
          <a:p>
            <a:pPr marL="457200" lvl="1" indent="0">
              <a:buNone/>
            </a:pPr>
            <a:endParaRPr lang="en-GB" b="1" dirty="0"/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en-GB" b="1" dirty="0"/>
              <a:t>Open Access </a:t>
            </a:r>
            <a:r>
              <a:rPr lang="en-GB" b="1"/>
              <a:t>dichterbij</a:t>
            </a:r>
            <a:r>
              <a:rPr lang="en-GB" b="1" dirty="0"/>
              <a:t> </a:t>
            </a:r>
            <a:r>
              <a:rPr lang="en-GB" b="1" dirty="0" err="1"/>
              <a:t>brengen</a:t>
            </a:r>
            <a:endParaRPr lang="en-GB" b="1" dirty="0"/>
          </a:p>
          <a:p>
            <a:pPr lvl="1"/>
            <a:endParaRPr lang="en-GB" dirty="0"/>
          </a:p>
          <a:p>
            <a:r>
              <a:rPr lang="en-GB" dirty="0"/>
              <a:t>Hoe is de WG </a:t>
            </a:r>
            <a:r>
              <a:rPr lang="en-GB" err="1"/>
              <a:t>omgegaan</a:t>
            </a:r>
            <a:r>
              <a:rPr lang="en-GB" dirty="0"/>
              <a:t> met de </a:t>
            </a:r>
            <a:r>
              <a:rPr lang="en-GB" b="1" dirty="0"/>
              <a:t>Corona-crisis? </a:t>
            </a:r>
          </a:p>
          <a:p>
            <a:pPr lvl="1"/>
            <a:r>
              <a:rPr lang="en-GB" b="1" dirty="0"/>
              <a:t>Door Corona is er </a:t>
            </a:r>
            <a:r>
              <a:rPr lang="en-GB" b="1" dirty="0" err="1"/>
              <a:t>helaas</a:t>
            </a:r>
            <a:r>
              <a:rPr lang="en-GB" b="1" dirty="0"/>
              <a:t> </a:t>
            </a:r>
            <a:r>
              <a:rPr lang="en-GB" b="1" dirty="0" err="1"/>
              <a:t>nog</a:t>
            </a:r>
            <a:r>
              <a:rPr lang="en-GB" b="1" dirty="0"/>
              <a:t> </a:t>
            </a:r>
            <a:r>
              <a:rPr lang="en-GB" b="1" dirty="0" err="1"/>
              <a:t>geen</a:t>
            </a:r>
            <a:r>
              <a:rPr lang="en-GB" b="1" dirty="0"/>
              <a:t> </a:t>
            </a:r>
            <a:r>
              <a:rPr lang="en-GB" b="1" dirty="0" err="1"/>
              <a:t>jaarlijkse</a:t>
            </a:r>
            <a:r>
              <a:rPr lang="en-GB" b="1" dirty="0"/>
              <a:t> </a:t>
            </a:r>
            <a:r>
              <a:rPr lang="en-GB" b="1" dirty="0" err="1"/>
              <a:t>bijeenkomst</a:t>
            </a:r>
            <a:r>
              <a:rPr lang="en-GB" b="1" dirty="0"/>
              <a:t> </a:t>
            </a:r>
            <a:r>
              <a:rPr lang="en-GB" b="1" dirty="0" err="1"/>
              <a:t>geweest</a:t>
            </a:r>
            <a:r>
              <a:rPr lang="en-GB" b="1" dirty="0"/>
              <a:t>, </a:t>
            </a:r>
          </a:p>
          <a:p>
            <a:pPr lvl="1"/>
            <a:r>
              <a:rPr lang="en-GB" b="1" dirty="0" err="1"/>
              <a:t>Onderling</a:t>
            </a:r>
            <a:r>
              <a:rPr lang="en-GB" b="1" dirty="0"/>
              <a:t> </a:t>
            </a:r>
            <a:r>
              <a:rPr lang="en-GB" b="1" dirty="0" err="1"/>
              <a:t>overleg</a:t>
            </a:r>
            <a:r>
              <a:rPr lang="en-GB" b="1" dirty="0"/>
              <a:t> met de </a:t>
            </a:r>
            <a:r>
              <a:rPr lang="en-GB" b="1" dirty="0" err="1"/>
              <a:t>kerngroep</a:t>
            </a:r>
            <a:r>
              <a:rPr lang="en-GB" b="1" dirty="0"/>
              <a:t> is </a:t>
            </a:r>
            <a:r>
              <a:rPr lang="en-GB" b="1" dirty="0" err="1"/>
              <a:t>dankzij</a:t>
            </a:r>
            <a:r>
              <a:rPr lang="en-GB" b="1" dirty="0"/>
              <a:t> Corona </a:t>
            </a:r>
            <a:r>
              <a:rPr lang="en-GB" b="1" dirty="0" err="1"/>
              <a:t>geintensiveerd</a:t>
            </a:r>
            <a:r>
              <a:rPr lang="en-GB" b="1" dirty="0"/>
              <a:t>,</a:t>
            </a:r>
          </a:p>
          <a:p>
            <a:pPr marL="457200" lvl="1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02091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</a:t>
            </a:r>
            <a:r>
              <a:rPr lang="en-GB" dirty="0" err="1"/>
              <a:t>Web&amp;Z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dirty="0" err="1"/>
              <a:t>Belangrijkste</a:t>
            </a:r>
            <a:r>
              <a:rPr lang="en-GB" b="1" dirty="0"/>
              <a:t> </a:t>
            </a:r>
            <a:r>
              <a:rPr lang="en-GB" b="1" dirty="0" err="1"/>
              <a:t>activiteiten</a:t>
            </a:r>
            <a:r>
              <a:rPr lang="en-GB" b="1" dirty="0"/>
              <a:t> 2020</a:t>
            </a:r>
          </a:p>
          <a:p>
            <a:pPr lvl="1"/>
            <a:r>
              <a:rPr lang="nl-NL" b="1" dirty="0"/>
              <a:t>Voorjaarsbijeenkomst </a:t>
            </a:r>
          </a:p>
          <a:p>
            <a:pPr lvl="2"/>
            <a:r>
              <a:rPr lang="nl-NL" sz="1600" dirty="0"/>
              <a:t>Online</a:t>
            </a:r>
          </a:p>
          <a:p>
            <a:pPr lvl="2"/>
            <a:r>
              <a:rPr lang="nl-NL" sz="1600" dirty="0"/>
              <a:t>Hoge opkomst :-)</a:t>
            </a:r>
          </a:p>
          <a:p>
            <a:pPr lvl="2"/>
            <a:r>
              <a:rPr lang="nl-NL" sz="1600" dirty="0"/>
              <a:t>Geen borrel :’-(</a:t>
            </a:r>
          </a:p>
          <a:p>
            <a:pPr lvl="1"/>
            <a:r>
              <a:rPr lang="nl-NL" b="1" dirty="0" err="1"/>
              <a:t>Najaarsbijeenkomst</a:t>
            </a:r>
            <a:r>
              <a:rPr lang="nl-NL" b="1" dirty="0"/>
              <a:t> (volgt nog)</a:t>
            </a:r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nl-NL" b="1" dirty="0"/>
              <a:t>Weer twee bijeenkomsten organiseren met als doel kennisuitwisseling op gebied van literatuuronderzoek</a:t>
            </a:r>
            <a:endParaRPr lang="en-GB" b="1" dirty="0"/>
          </a:p>
          <a:p>
            <a:r>
              <a:rPr lang="en-GB" b="1" dirty="0"/>
              <a:t>Hoe is de WG </a:t>
            </a:r>
            <a:r>
              <a:rPr lang="en-GB" b="1" dirty="0" err="1"/>
              <a:t>omgegaan</a:t>
            </a:r>
            <a:r>
              <a:rPr lang="en-GB" b="1" dirty="0"/>
              <a:t> met de Corona-crisis? </a:t>
            </a:r>
          </a:p>
          <a:p>
            <a:pPr lvl="1"/>
            <a:r>
              <a:rPr lang="en-GB" b="1" dirty="0" err="1"/>
              <a:t>Wij</a:t>
            </a:r>
            <a:r>
              <a:rPr lang="en-GB" b="1" dirty="0"/>
              <a:t> </a:t>
            </a:r>
            <a:r>
              <a:rPr lang="en-GB" b="1" dirty="0" err="1"/>
              <a:t>hebben</a:t>
            </a:r>
            <a:r>
              <a:rPr lang="en-GB" b="1" dirty="0"/>
              <a:t> </a:t>
            </a:r>
            <a:r>
              <a:rPr lang="en-GB" b="1" dirty="0" err="1"/>
              <a:t>onze</a:t>
            </a:r>
            <a:r>
              <a:rPr lang="en-GB" b="1" dirty="0"/>
              <a:t> </a:t>
            </a:r>
            <a:r>
              <a:rPr lang="en-GB" b="1" dirty="0" err="1"/>
              <a:t>bijeenkomst</a:t>
            </a:r>
            <a:r>
              <a:rPr lang="en-GB" b="1" dirty="0"/>
              <a:t>(en) online </a:t>
            </a:r>
            <a:r>
              <a:rPr lang="en-GB" b="1" dirty="0" err="1"/>
              <a:t>georganiseerd</a:t>
            </a:r>
            <a:endParaRPr lang="en-GB" b="1" dirty="0"/>
          </a:p>
          <a:p>
            <a:pPr lvl="2"/>
            <a:r>
              <a:rPr lang="en-GB" sz="1600" dirty="0" err="1"/>
              <a:t>Dat</a:t>
            </a:r>
            <a:r>
              <a:rPr lang="en-GB" sz="1600" dirty="0"/>
              <a:t> is </a:t>
            </a:r>
            <a:r>
              <a:rPr lang="en-GB" sz="1600" dirty="0" err="1"/>
              <a:t>goed</a:t>
            </a:r>
            <a:r>
              <a:rPr lang="en-GB" sz="1600" dirty="0"/>
              <a:t> </a:t>
            </a:r>
            <a:r>
              <a:rPr lang="en-GB" sz="1600" dirty="0" err="1"/>
              <a:t>bevallen</a:t>
            </a:r>
            <a:endParaRPr lang="en-GB" sz="1600" dirty="0"/>
          </a:p>
          <a:p>
            <a:pPr lvl="2"/>
            <a:r>
              <a:rPr lang="en-GB" sz="1600" dirty="0" err="1"/>
              <a:t>Misschien</a:t>
            </a:r>
            <a:r>
              <a:rPr lang="en-GB" sz="1600" dirty="0"/>
              <a:t> </a:t>
            </a:r>
            <a:r>
              <a:rPr lang="en-GB" sz="1600" dirty="0" err="1"/>
              <a:t>dat</a:t>
            </a:r>
            <a:r>
              <a:rPr lang="en-GB" sz="1600" dirty="0"/>
              <a:t> we in de </a:t>
            </a:r>
            <a:r>
              <a:rPr lang="en-GB" sz="1600" dirty="0" err="1"/>
              <a:t>toekomst</a:t>
            </a:r>
            <a:r>
              <a:rPr lang="en-GB" sz="1600" dirty="0"/>
              <a:t> </a:t>
            </a:r>
            <a:r>
              <a:rPr lang="en-GB" sz="1600" dirty="0" err="1"/>
              <a:t>één</a:t>
            </a:r>
            <a:r>
              <a:rPr lang="en-GB" sz="1600" dirty="0"/>
              <a:t> </a:t>
            </a:r>
            <a:r>
              <a:rPr lang="en-GB" sz="1600" dirty="0" err="1"/>
              <a:t>fysieke</a:t>
            </a:r>
            <a:r>
              <a:rPr lang="en-GB" sz="1600" dirty="0"/>
              <a:t> </a:t>
            </a:r>
            <a:r>
              <a:rPr lang="en-GB" sz="1600" dirty="0" err="1"/>
              <a:t>bijeenkomst</a:t>
            </a:r>
            <a:r>
              <a:rPr lang="en-GB" sz="1600" dirty="0"/>
              <a:t> (</a:t>
            </a:r>
            <a:r>
              <a:rPr lang="en-GB" sz="1600" dirty="0" err="1"/>
              <a:t>als</a:t>
            </a:r>
            <a:r>
              <a:rPr lang="en-GB" sz="1600" dirty="0"/>
              <a:t> </a:t>
            </a:r>
            <a:r>
              <a:rPr lang="en-GB" sz="1600" dirty="0" err="1"/>
              <a:t>dat</a:t>
            </a:r>
            <a:r>
              <a:rPr lang="en-GB" sz="1600" dirty="0"/>
              <a:t> </a:t>
            </a:r>
          </a:p>
          <a:p>
            <a:pPr marL="914400" lvl="2" indent="0">
              <a:buNone/>
            </a:pPr>
            <a:r>
              <a:rPr lang="en-GB" sz="1600" dirty="0" err="1"/>
              <a:t>weer</a:t>
            </a:r>
            <a:r>
              <a:rPr lang="en-GB" sz="1600" dirty="0"/>
              <a:t> mag) en </a:t>
            </a:r>
            <a:r>
              <a:rPr lang="en-GB" sz="1600" dirty="0" err="1"/>
              <a:t>één</a:t>
            </a:r>
            <a:r>
              <a:rPr lang="en-GB" sz="1600" dirty="0"/>
              <a:t> online </a:t>
            </a:r>
            <a:r>
              <a:rPr lang="en-GB" sz="1600" dirty="0" err="1"/>
              <a:t>bijeenkomst</a:t>
            </a:r>
            <a:r>
              <a:rPr lang="en-GB" sz="1600" dirty="0"/>
              <a:t> per </a:t>
            </a:r>
            <a:r>
              <a:rPr lang="en-GB" sz="1600" dirty="0" err="1"/>
              <a:t>jaar</a:t>
            </a:r>
            <a:r>
              <a:rPr lang="en-GB" sz="1600" dirty="0"/>
              <a:t> </a:t>
            </a:r>
            <a:r>
              <a:rPr lang="en-GB" sz="1600" dirty="0" err="1"/>
              <a:t>gaan</a:t>
            </a:r>
            <a:r>
              <a:rPr lang="en-GB" sz="1600" dirty="0"/>
              <a:t> </a:t>
            </a:r>
            <a:r>
              <a:rPr lang="en-GB" sz="1600" dirty="0" err="1"/>
              <a:t>organiseren</a:t>
            </a:r>
            <a:endParaRPr lang="en-GB" sz="1600" dirty="0"/>
          </a:p>
          <a:p>
            <a:pPr lvl="1"/>
            <a:endParaRPr lang="en-GB" b="1" dirty="0"/>
          </a:p>
          <a:p>
            <a:pPr lvl="1"/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C1CAD37-706B-44AE-8997-546FA04DA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DFD0F4-0CA7-49BF-805B-182CA590F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1063">
            <a:off x="6053392" y="845774"/>
            <a:ext cx="5867400" cy="219075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0C66F94-9D0C-4AAC-98FD-3F98A5CDB243}"/>
              </a:ext>
            </a:extLst>
          </p:cNvPr>
          <p:cNvSpPr/>
          <p:nvPr/>
        </p:nvSpPr>
        <p:spPr>
          <a:xfrm rot="21030066">
            <a:off x="4411064" y="1734949"/>
            <a:ext cx="1421873" cy="25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F58C49-A6D8-418A-8DF6-337B08B6CE7D}"/>
              </a:ext>
            </a:extLst>
          </p:cNvPr>
          <p:cNvSpPr txBox="1"/>
          <p:nvPr/>
        </p:nvSpPr>
        <p:spPr>
          <a:xfrm rot="390053">
            <a:off x="6259101" y="413614"/>
            <a:ext cx="382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Programma Voorjaarsbijeenkomst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6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 nieuwe leden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237"/>
            <a:ext cx="8596668" cy="3880773"/>
          </a:xfrm>
        </p:spPr>
        <p:txBody>
          <a:bodyPr/>
          <a:lstStyle/>
          <a:p>
            <a:r>
              <a:rPr lang="nl-NL" dirty="0" err="1"/>
              <a:t>Pema</a:t>
            </a:r>
            <a:r>
              <a:rPr lang="nl-NL" dirty="0"/>
              <a:t> </a:t>
            </a:r>
            <a:r>
              <a:rPr lang="nl-NL" dirty="0" err="1"/>
              <a:t>Gurung</a:t>
            </a:r>
            <a:r>
              <a:rPr lang="nl-NL" dirty="0"/>
              <a:t> (</a:t>
            </a:r>
            <a:r>
              <a:rPr lang="nl-NL" dirty="0" err="1"/>
              <a:t>Walaeus</a:t>
            </a:r>
            <a:r>
              <a:rPr lang="nl-NL" dirty="0"/>
              <a:t>)</a:t>
            </a:r>
          </a:p>
          <a:p>
            <a:endParaRPr lang="nl-NL" dirty="0"/>
          </a:p>
          <a:p>
            <a:r>
              <a:rPr lang="nl-NL" dirty="0"/>
              <a:t>George </a:t>
            </a:r>
            <a:r>
              <a:rPr lang="nl-NL" dirty="0" err="1"/>
              <a:t>Burchell</a:t>
            </a:r>
            <a:r>
              <a:rPr lang="nl-NL" dirty="0"/>
              <a:t> (VU, universiteitsbibliotheek)</a:t>
            </a:r>
          </a:p>
          <a:p>
            <a:endParaRPr lang="nl-NL" dirty="0"/>
          </a:p>
          <a:p>
            <a:r>
              <a:rPr lang="nl-NL" dirty="0" err="1"/>
              <a:t>Nerissa</a:t>
            </a:r>
            <a:r>
              <a:rPr lang="nl-NL" dirty="0"/>
              <a:t> </a:t>
            </a:r>
            <a:r>
              <a:rPr lang="nl-NL" dirty="0" err="1"/>
              <a:t>Denswil</a:t>
            </a:r>
            <a:r>
              <a:rPr lang="nl-NL" dirty="0"/>
              <a:t> (</a:t>
            </a:r>
            <a:r>
              <a:rPr lang="nl-NL" dirty="0" err="1"/>
              <a:t>AdamUMC</a:t>
            </a:r>
            <a:r>
              <a:rPr lang="nl-NL" dirty="0"/>
              <a:t> locatie AMC)</a:t>
            </a:r>
          </a:p>
          <a:p>
            <a:endParaRPr lang="nl-NL" dirty="0"/>
          </a:p>
          <a:p>
            <a:r>
              <a:rPr lang="nl-NL" dirty="0" err="1"/>
              <a:t>Arian</a:t>
            </a:r>
            <a:r>
              <a:rPr lang="nl-NL" dirty="0"/>
              <a:t> </a:t>
            </a:r>
            <a:r>
              <a:rPr lang="nl-NL" dirty="0" err="1"/>
              <a:t>Malekzadeh</a:t>
            </a:r>
            <a:r>
              <a:rPr lang="nl-NL" dirty="0"/>
              <a:t> (</a:t>
            </a:r>
            <a:r>
              <a:rPr lang="nl-NL" dirty="0" err="1"/>
              <a:t>AdamUMC</a:t>
            </a:r>
            <a:r>
              <a:rPr lang="nl-NL" dirty="0"/>
              <a:t> locatie AMC)</a:t>
            </a:r>
          </a:p>
        </p:txBody>
      </p:sp>
    </p:spTree>
    <p:extLst>
      <p:ext uri="{BB962C8B-B14F-4D97-AF65-F5344CB8AC3E}">
        <p14:creationId xmlns:p14="http://schemas.microsoft.com/office/powerpoint/2010/main" val="2335024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4BF8-FA97-BA45-B307-80226DD55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PAUZE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B372-2540-9545-A43C-3295052F0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Vervolg</a:t>
            </a:r>
            <a:r>
              <a:rPr lang="en-US" dirty="0"/>
              <a:t> </a:t>
            </a:r>
            <a:r>
              <a:rPr lang="en-US" dirty="0" err="1"/>
              <a:t>programma</a:t>
            </a:r>
            <a:r>
              <a:rPr lang="en-US" dirty="0"/>
              <a:t> om </a:t>
            </a:r>
            <a:r>
              <a:rPr lang="en-US" b="1" dirty="0"/>
              <a:t>14:00</a:t>
            </a:r>
            <a:endParaRPr lang="en-US" dirty="0"/>
          </a:p>
          <a:p>
            <a:pPr algn="l"/>
            <a:r>
              <a:rPr lang="en-US" b="1" dirty="0" err="1"/>
              <a:t>Gijs</a:t>
            </a:r>
            <a:r>
              <a:rPr lang="en-US" b="1" dirty="0"/>
              <a:t> </a:t>
            </a:r>
            <a:r>
              <a:rPr lang="en-US" b="1" dirty="0" err="1"/>
              <a:t>Weenink</a:t>
            </a:r>
            <a:r>
              <a:rPr lang="en-US" b="1" dirty="0"/>
              <a:t> </a:t>
            </a:r>
            <a:r>
              <a:rPr lang="en-US" dirty="0"/>
              <a:t>over online </a:t>
            </a:r>
            <a:r>
              <a:rPr lang="en-US" dirty="0" err="1"/>
              <a:t>vergaderen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Graphic 4" descr="Tea">
            <a:extLst>
              <a:ext uri="{FF2B5EF4-FFF2-40B4-BE49-F238E27FC236}">
                <a16:creationId xmlns:a16="http://schemas.microsoft.com/office/drawing/2014/main" id="{9B5BE024-23B6-D14B-B4C6-0FDDA6BCA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32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43B8-1EB0-B64C-9B85-09CBB9DC1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Gijs </a:t>
            </a:r>
            <a:r>
              <a:rPr lang="en-US" dirty="0" err="1"/>
              <a:t>Weenink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DB32B-C080-2A42-9F99-60C5994046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online </a:t>
            </a:r>
            <a:r>
              <a:rPr lang="en-GB" dirty="0" err="1"/>
              <a:t>vergaderen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online contact </a:t>
            </a:r>
            <a:r>
              <a:rPr lang="en-GB" dirty="0" err="1"/>
              <a:t>maken</a:t>
            </a:r>
            <a:r>
              <a:rPr lang="en-GB" dirty="0"/>
              <a:t>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3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4BF8-FA97-BA45-B307-80226DD55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8" y="4473225"/>
            <a:ext cx="8288035" cy="1095059"/>
          </a:xfrm>
        </p:spPr>
        <p:txBody>
          <a:bodyPr>
            <a:normAutofit/>
          </a:bodyPr>
          <a:lstStyle/>
          <a:p>
            <a:pPr algn="ctr"/>
            <a:r>
              <a:rPr lang="en-US" sz="4800"/>
              <a:t>PAUZE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B372-2540-9545-A43C-3295052F0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8" y="5569874"/>
            <a:ext cx="8288035" cy="471488"/>
          </a:xfrm>
        </p:spPr>
        <p:txBody>
          <a:bodyPr>
            <a:norm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Boxing Glove">
            <a:extLst>
              <a:ext uri="{FF2B5EF4-FFF2-40B4-BE49-F238E27FC236}">
                <a16:creationId xmlns:a16="http://schemas.microsoft.com/office/drawing/2014/main" id="{5AAE6CA0-9956-6E47-BA91-5ECAE4D30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965" y="1288697"/>
            <a:ext cx="2608783" cy="2608783"/>
          </a:xfrm>
          <a:prstGeom prst="rect">
            <a:avLst/>
          </a:prstGeom>
        </p:spPr>
      </p:pic>
      <p:pic>
        <p:nvPicPr>
          <p:cNvPr id="7" name="Graphic 6" descr="Yoga">
            <a:extLst>
              <a:ext uri="{FF2B5EF4-FFF2-40B4-BE49-F238E27FC236}">
                <a16:creationId xmlns:a16="http://schemas.microsoft.com/office/drawing/2014/main" id="{E6BC8CC2-BB04-E34A-A047-8326F8472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21882" y="1288697"/>
            <a:ext cx="2608783" cy="2608783"/>
          </a:xfrm>
          <a:prstGeom prst="rect">
            <a:avLst/>
          </a:prstGeom>
        </p:spPr>
      </p:pic>
      <p:pic>
        <p:nvPicPr>
          <p:cNvPr id="9" name="Graphic 8" descr="Spinning Plates">
            <a:extLst>
              <a:ext uri="{FF2B5EF4-FFF2-40B4-BE49-F238E27FC236}">
                <a16:creationId xmlns:a16="http://schemas.microsoft.com/office/drawing/2014/main" id="{74E3CC5C-C2B6-994E-87A8-E1165246A3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66684" y="1288697"/>
            <a:ext cx="2608783" cy="260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27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80A6D0C-A468-054D-B85C-9467A3D6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 err="1"/>
              <a:t>Programma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72677-F077-E745-B872-8E828A10E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GB" u="sng" dirty="0"/>
              <a:t>14:45-15:05</a:t>
            </a:r>
            <a:r>
              <a:rPr lang="en-GB" dirty="0"/>
              <a:t> – 10 min + </a:t>
            </a:r>
            <a:r>
              <a:rPr lang="en-GB" dirty="0" err="1"/>
              <a:t>discussie</a:t>
            </a:r>
            <a:r>
              <a:rPr lang="en-GB" dirty="0"/>
              <a:t>  – </a:t>
            </a:r>
            <a:r>
              <a:rPr lang="en-GB" b="1" dirty="0" err="1"/>
              <a:t>Marjan</a:t>
            </a:r>
            <a:r>
              <a:rPr lang="en-GB" b="1" dirty="0"/>
              <a:t> Bakker </a:t>
            </a:r>
            <a:r>
              <a:rPr lang="en-GB" dirty="0"/>
              <a:t>– </a:t>
            </a:r>
            <a:r>
              <a:rPr lang="en-GB" i="1" dirty="0"/>
              <a:t>Open Access </a:t>
            </a:r>
            <a:r>
              <a:rPr lang="en-GB" i="1" dirty="0" err="1"/>
              <a:t>bij</a:t>
            </a:r>
            <a:r>
              <a:rPr lang="en-GB" i="1" dirty="0"/>
              <a:t> </a:t>
            </a:r>
            <a:r>
              <a:rPr lang="en-GB" i="1" dirty="0" err="1"/>
              <a:t>niet-academische</a:t>
            </a:r>
            <a:r>
              <a:rPr lang="en-GB" i="1" dirty="0"/>
              <a:t> </a:t>
            </a:r>
            <a:r>
              <a:rPr lang="en-GB" i="1" dirty="0" err="1"/>
              <a:t>instellingen</a:t>
            </a:r>
            <a:r>
              <a:rPr lang="en-GB" i="1" dirty="0"/>
              <a:t> </a:t>
            </a:r>
            <a:r>
              <a:rPr lang="en-GB" dirty="0"/>
              <a:t> </a:t>
            </a:r>
          </a:p>
          <a:p>
            <a:r>
              <a:rPr lang="en-GB" u="sng" dirty="0"/>
              <a:t>15:05 – 15:25 </a:t>
            </a:r>
            <a:r>
              <a:rPr lang="en-GB" dirty="0"/>
              <a:t>– 10 min + </a:t>
            </a:r>
            <a:r>
              <a:rPr lang="en-GB" dirty="0" err="1"/>
              <a:t>discussie</a:t>
            </a:r>
            <a:r>
              <a:rPr lang="en-GB" dirty="0"/>
              <a:t>  – </a:t>
            </a:r>
            <a:r>
              <a:rPr lang="en-GB" b="1" dirty="0"/>
              <a:t>Hans </a:t>
            </a:r>
            <a:r>
              <a:rPr lang="en-GB" b="1" dirty="0" err="1"/>
              <a:t>Ket</a:t>
            </a:r>
            <a:r>
              <a:rPr lang="en-GB" b="1" dirty="0"/>
              <a:t> </a:t>
            </a:r>
            <a:r>
              <a:rPr lang="en-GB" dirty="0"/>
              <a:t>– </a:t>
            </a:r>
            <a:r>
              <a:rPr lang="en-GB" i="1" dirty="0" err="1"/>
              <a:t>Zoekinterface</a:t>
            </a:r>
            <a:r>
              <a:rPr lang="en-GB" i="1" dirty="0"/>
              <a:t> </a:t>
            </a:r>
            <a:r>
              <a:rPr lang="en-GB" i="1" dirty="0" err="1"/>
              <a:t>nieuwe</a:t>
            </a:r>
            <a:r>
              <a:rPr lang="en-GB" i="1" dirty="0"/>
              <a:t> PubMed </a:t>
            </a:r>
          </a:p>
          <a:p>
            <a:r>
              <a:rPr lang="en-GB" u="sng" dirty="0"/>
              <a:t>15:25-15:45 </a:t>
            </a:r>
            <a:r>
              <a:rPr lang="en-GB" dirty="0"/>
              <a:t>–  10 min + </a:t>
            </a:r>
            <a:r>
              <a:rPr lang="en-GB" dirty="0" err="1"/>
              <a:t>discussie</a:t>
            </a:r>
            <a:r>
              <a:rPr lang="en-GB" dirty="0"/>
              <a:t> – </a:t>
            </a:r>
            <a:r>
              <a:rPr lang="en-GB" b="1" dirty="0"/>
              <a:t>Bianca Kramer </a:t>
            </a:r>
            <a:r>
              <a:rPr lang="en-GB" dirty="0"/>
              <a:t> – </a:t>
            </a:r>
            <a:r>
              <a:rPr lang="en-GB" i="1" dirty="0"/>
              <a:t>Preprints </a:t>
            </a:r>
            <a:r>
              <a:rPr lang="en-GB" i="1" dirty="0" err="1"/>
              <a:t>integratie</a:t>
            </a:r>
            <a:r>
              <a:rPr lang="en-GB" i="1" dirty="0"/>
              <a:t> in PubMed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46C55B-B23D-3E46-98E2-14DC45D0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 err="1"/>
              <a:t>Programma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FDF56-0681-1349-8688-D3D7B23D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Opening door </a:t>
            </a:r>
            <a:r>
              <a:rPr lang="en-US" b="1" dirty="0"/>
              <a:t>Simone Visser</a:t>
            </a:r>
          </a:p>
          <a:p>
            <a:r>
              <a:rPr lang="en-US" u="sng" dirty="0"/>
              <a:t>13u – 13:45 </a:t>
            </a:r>
            <a:r>
              <a:rPr lang="en-US" dirty="0"/>
              <a:t>- </a:t>
            </a:r>
            <a:r>
              <a:rPr lang="en-US" b="1" dirty="0"/>
              <a:t>ALV</a:t>
            </a:r>
          </a:p>
          <a:p>
            <a:r>
              <a:rPr lang="en-US" u="sng" dirty="0"/>
              <a:t>13:45 – 14u </a:t>
            </a:r>
            <a:r>
              <a:rPr lang="en-US" dirty="0"/>
              <a:t>- </a:t>
            </a:r>
            <a:r>
              <a:rPr lang="en-US" b="1" dirty="0"/>
              <a:t>PAUZE</a:t>
            </a:r>
          </a:p>
          <a:p>
            <a:r>
              <a:rPr lang="en-US" u="sng" dirty="0"/>
              <a:t>14u – 14:30 </a:t>
            </a:r>
            <a:r>
              <a:rPr lang="en-US" dirty="0"/>
              <a:t>– </a:t>
            </a:r>
            <a:r>
              <a:rPr lang="en-GB" b="1" dirty="0"/>
              <a:t>Gijs </a:t>
            </a:r>
            <a:r>
              <a:rPr lang="en-GB" b="1" dirty="0" err="1"/>
              <a:t>Weenink</a:t>
            </a:r>
            <a:r>
              <a:rPr lang="en-GB" dirty="0"/>
              <a:t> -            </a:t>
            </a:r>
            <a:r>
              <a:rPr lang="en-GB" i="1" dirty="0"/>
              <a:t>Online </a:t>
            </a:r>
            <a:r>
              <a:rPr lang="en-GB" i="1" dirty="0" err="1"/>
              <a:t>vergaderen</a:t>
            </a:r>
            <a:r>
              <a:rPr lang="en-GB" i="1" dirty="0"/>
              <a:t> </a:t>
            </a:r>
            <a:r>
              <a:rPr lang="en-GB" i="1" dirty="0" err="1"/>
              <a:t>en</a:t>
            </a:r>
            <a:r>
              <a:rPr lang="en-GB" i="1" dirty="0"/>
              <a:t> online contact </a:t>
            </a:r>
            <a:r>
              <a:rPr lang="en-GB" i="1" dirty="0" err="1"/>
              <a:t>maken</a:t>
            </a:r>
            <a:r>
              <a:rPr lang="en-GB" i="1" dirty="0"/>
              <a:t>  </a:t>
            </a:r>
          </a:p>
          <a:p>
            <a:r>
              <a:rPr lang="en-GB" u="sng" dirty="0"/>
              <a:t>14:30 - 14:45 </a:t>
            </a:r>
            <a:r>
              <a:rPr lang="en-GB" dirty="0"/>
              <a:t>- </a:t>
            </a:r>
            <a:r>
              <a:rPr lang="en-GB" b="1" dirty="0"/>
              <a:t>PAUZE</a:t>
            </a:r>
          </a:p>
          <a:p>
            <a:r>
              <a:rPr lang="en-GB" u="sng" dirty="0"/>
              <a:t>14:45-15:05</a:t>
            </a:r>
            <a:r>
              <a:rPr lang="en-GB" dirty="0"/>
              <a:t> – </a:t>
            </a:r>
            <a:r>
              <a:rPr lang="en-GB" b="1" dirty="0" err="1"/>
              <a:t>Marjan</a:t>
            </a:r>
            <a:r>
              <a:rPr lang="en-GB" b="1" dirty="0"/>
              <a:t> Bakker </a:t>
            </a:r>
            <a:r>
              <a:rPr lang="en-GB" dirty="0"/>
              <a:t>–     	 </a:t>
            </a:r>
            <a:r>
              <a:rPr lang="en-GB" i="1" dirty="0"/>
              <a:t>Open Access </a:t>
            </a:r>
            <a:r>
              <a:rPr lang="en-GB" i="1" dirty="0" err="1"/>
              <a:t>bij</a:t>
            </a:r>
            <a:r>
              <a:rPr lang="en-GB" i="1" dirty="0"/>
              <a:t> </a:t>
            </a:r>
            <a:r>
              <a:rPr lang="en-GB" i="1" dirty="0" err="1"/>
              <a:t>niet-academische</a:t>
            </a:r>
            <a:r>
              <a:rPr lang="en-GB" i="1" dirty="0"/>
              <a:t> </a:t>
            </a:r>
            <a:r>
              <a:rPr lang="en-GB" i="1" dirty="0" err="1"/>
              <a:t>instellingen</a:t>
            </a:r>
            <a:r>
              <a:rPr lang="en-GB" i="1" dirty="0"/>
              <a:t> </a:t>
            </a:r>
            <a:r>
              <a:rPr lang="en-GB" dirty="0"/>
              <a:t> </a:t>
            </a:r>
          </a:p>
          <a:p>
            <a:r>
              <a:rPr lang="en-GB" u="sng" dirty="0"/>
              <a:t>15:05 – 15:25 </a:t>
            </a:r>
            <a:r>
              <a:rPr lang="en-GB" dirty="0"/>
              <a:t>– </a:t>
            </a:r>
            <a:r>
              <a:rPr lang="en-GB" b="1" dirty="0"/>
              <a:t>Hans </a:t>
            </a:r>
            <a:r>
              <a:rPr lang="en-GB" b="1" dirty="0" err="1"/>
              <a:t>Ket</a:t>
            </a:r>
            <a:r>
              <a:rPr lang="en-GB" b="1" dirty="0"/>
              <a:t> </a:t>
            </a:r>
            <a:r>
              <a:rPr lang="en-GB" dirty="0"/>
              <a:t>– </a:t>
            </a:r>
            <a:r>
              <a:rPr lang="en-GB" i="1" dirty="0" err="1"/>
              <a:t>Zoekinterface</a:t>
            </a:r>
            <a:r>
              <a:rPr lang="en-GB" i="1" dirty="0"/>
              <a:t> </a:t>
            </a:r>
            <a:r>
              <a:rPr lang="en-GB" i="1" dirty="0" err="1"/>
              <a:t>nieuwe</a:t>
            </a:r>
            <a:r>
              <a:rPr lang="en-GB" i="1" dirty="0"/>
              <a:t> PubMed </a:t>
            </a:r>
          </a:p>
          <a:p>
            <a:r>
              <a:rPr lang="en-GB" u="sng" dirty="0"/>
              <a:t>15:25-15:45 </a:t>
            </a:r>
            <a:r>
              <a:rPr lang="en-GB" dirty="0"/>
              <a:t>– </a:t>
            </a:r>
            <a:r>
              <a:rPr lang="en-GB" b="1" dirty="0"/>
              <a:t>Bianca Kramer </a:t>
            </a:r>
            <a:r>
              <a:rPr lang="en-GB" dirty="0"/>
              <a:t> – </a:t>
            </a:r>
            <a:r>
              <a:rPr lang="en-GB" i="1" dirty="0"/>
              <a:t>Preprints </a:t>
            </a:r>
            <a:r>
              <a:rPr lang="en-GB" i="1" dirty="0" err="1"/>
              <a:t>integratie</a:t>
            </a:r>
            <a:r>
              <a:rPr lang="en-GB" i="1" dirty="0"/>
              <a:t> in PubMed </a:t>
            </a:r>
            <a:r>
              <a:rPr lang="en-GB" dirty="0"/>
              <a:t> </a:t>
            </a:r>
          </a:p>
          <a:p>
            <a:r>
              <a:rPr lang="en-US" u="sng" dirty="0"/>
              <a:t>15:45</a:t>
            </a:r>
            <a:r>
              <a:rPr lang="en-US" dirty="0"/>
              <a:t> start </a:t>
            </a:r>
            <a:r>
              <a:rPr lang="en-US" b="1" dirty="0"/>
              <a:t>online </a:t>
            </a:r>
            <a:r>
              <a:rPr lang="en-US" b="1" dirty="0" err="1"/>
              <a:t>borrel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4315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5ECA3-5F79-CB42-9BFE-A2BF08DEE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Marjan</a:t>
            </a:r>
            <a:r>
              <a:rPr lang="en-US" dirty="0"/>
              <a:t> Bakker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CF593-957A-F442-9CC5-52778E128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i="1" dirty="0"/>
              <a:t>Open Access </a:t>
            </a:r>
            <a:r>
              <a:rPr lang="en-GB" i="1" dirty="0" err="1"/>
              <a:t>bij</a:t>
            </a:r>
            <a:r>
              <a:rPr lang="en-GB" i="1" dirty="0"/>
              <a:t> </a:t>
            </a:r>
            <a:r>
              <a:rPr lang="en-GB" i="1" dirty="0" err="1"/>
              <a:t>niet-academische</a:t>
            </a:r>
            <a:r>
              <a:rPr lang="en-GB" i="1" dirty="0"/>
              <a:t> </a:t>
            </a:r>
            <a:r>
              <a:rPr lang="en-GB" i="1" dirty="0" err="1"/>
              <a:t>instellingen</a:t>
            </a:r>
            <a:r>
              <a:rPr lang="en-GB" i="1" dirty="0"/>
              <a:t> </a:t>
            </a:r>
            <a:r>
              <a:rPr lang="en-GB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98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4174-7052-6443-855F-ED317F094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Hans </a:t>
            </a:r>
            <a:r>
              <a:rPr lang="en-US" dirty="0" err="1"/>
              <a:t>Ket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F9A87-EBF2-074C-8692-92C76153F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i="1" dirty="0" err="1"/>
              <a:t>Zoekinterface</a:t>
            </a:r>
            <a:r>
              <a:rPr lang="en-GB" i="1" dirty="0"/>
              <a:t> </a:t>
            </a:r>
            <a:r>
              <a:rPr lang="en-GB" i="1" dirty="0" err="1"/>
              <a:t>nieuwe</a:t>
            </a:r>
            <a:r>
              <a:rPr lang="en-GB" i="1" dirty="0"/>
              <a:t> PubMed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00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DBFF-A863-D348-BF4B-E66766FB4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Bianca Kramer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410A1-3067-AE46-B820-F8DA850CF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i="1" dirty="0"/>
              <a:t>Preprints </a:t>
            </a:r>
            <a:r>
              <a:rPr lang="en-GB" i="1" dirty="0" err="1"/>
              <a:t>integratie</a:t>
            </a:r>
            <a:r>
              <a:rPr lang="en-GB" i="1" dirty="0"/>
              <a:t> in PubMed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5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FE82-C61F-0342-BA7D-11779339A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Bedankt</a:t>
            </a:r>
            <a:r>
              <a:rPr lang="en-US" dirty="0"/>
              <a:t>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1C003-5226-224B-B221-ABDECFBBC5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86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DD85-BBD4-4D48-ADDC-E88890A24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Borrel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9B18C-1EEE-6045-BD8C-C1E6BE216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Wine">
            <a:extLst>
              <a:ext uri="{FF2B5EF4-FFF2-40B4-BE49-F238E27FC236}">
                <a16:creationId xmlns:a16="http://schemas.microsoft.com/office/drawing/2014/main" id="{899CDC03-0C94-9F41-B9D3-D12D54718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6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/>
              <a:t>ALV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/>
              <a:t>Notulen ALV 16 mei 2019  </a:t>
            </a:r>
            <a:endParaRPr lang="nl-NL"/>
          </a:p>
          <a:p>
            <a:r>
              <a:rPr lang="nl-NL" dirty="0"/>
              <a:t>Realisatie 2019 </a:t>
            </a:r>
          </a:p>
          <a:p>
            <a:r>
              <a:rPr lang="nl-NL" dirty="0"/>
              <a:t>Introductie nieuwe bestuursleden</a:t>
            </a:r>
          </a:p>
          <a:p>
            <a:r>
              <a:rPr lang="nl-NL" dirty="0"/>
              <a:t>Ingezonden dia's met mededelingen/nieuwtjes/plannen van werkgroepen</a:t>
            </a:r>
          </a:p>
          <a:p>
            <a:r>
              <a:rPr lang="nl-NL" dirty="0"/>
              <a:t>Welkom nieuwe leden</a:t>
            </a:r>
            <a:endParaRPr lang="nl-NL"/>
          </a:p>
          <a:p>
            <a:pPr marL="457200" lvl="1" indent="0">
              <a:buNone/>
            </a:pPr>
            <a:r>
              <a:rPr lang="nl-NL" dirty="0"/>
              <a:t> </a:t>
            </a:r>
          </a:p>
          <a:p>
            <a:pPr marL="457200" lvl="1" indent="0">
              <a:buNone/>
            </a:pPr>
            <a:endParaRPr lang="nl-NL"/>
          </a:p>
          <a:p>
            <a:endParaRPr lang="nl-NL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647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dirty="0"/>
              <a:t>Notulen ALV 16 mei 2019  </a:t>
            </a:r>
            <a:br>
              <a:rPr lang="nl-NL"/>
            </a:br>
            <a:endParaRPr lang="nl-N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F879D9-C019-4619-818B-EA83A8F5A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3352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18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dirty="0"/>
              <a:t>Realisatie 2019 </a:t>
            </a:r>
            <a:br>
              <a:rPr lang="nl-NL"/>
            </a:br>
            <a:endParaRPr lang="nl-NL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089685-B814-406F-9943-4298DEFA6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76603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93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nieuwe bestuursleden</a:t>
            </a:r>
            <a:br>
              <a:rPr lang="nl-NL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06838"/>
              </p:ext>
            </p:extLst>
          </p:nvPr>
        </p:nvGraphicFramePr>
        <p:xfrm>
          <a:off x="677333" y="1735704"/>
          <a:ext cx="9233920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175">
                  <a:extLst>
                    <a:ext uri="{9D8B030D-6E8A-4147-A177-3AD203B41FA5}">
                      <a16:colId xmlns:a16="http://schemas.microsoft.com/office/drawing/2014/main" val="1627370127"/>
                    </a:ext>
                  </a:extLst>
                </a:gridCol>
                <a:gridCol w="4136228">
                  <a:extLst>
                    <a:ext uri="{9D8B030D-6E8A-4147-A177-3AD203B41FA5}">
                      <a16:colId xmlns:a16="http://schemas.microsoft.com/office/drawing/2014/main" val="1096711178"/>
                    </a:ext>
                  </a:extLst>
                </a:gridCol>
                <a:gridCol w="2049517">
                  <a:extLst>
                    <a:ext uri="{9D8B030D-6E8A-4147-A177-3AD203B41FA5}">
                      <a16:colId xmlns:a16="http://schemas.microsoft.com/office/drawing/2014/main" val="661128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Naam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Werkplek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Beoogde bestuursfunctie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00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Kirsten van Gelderen-</a:t>
                      </a:r>
                      <a:r>
                        <a:rPr lang="nl-NL" sz="1600" dirty="0" err="1"/>
                        <a:t>Ziesemer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VU,</a:t>
                      </a:r>
                      <a:r>
                        <a:rPr lang="nl-NL" sz="1600" baseline="0" dirty="0"/>
                        <a:t> universiteitsbibliotheek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Parttime</a:t>
                      </a:r>
                      <a:r>
                        <a:rPr lang="nl-NL" sz="1600" baseline="0" dirty="0"/>
                        <a:t> secretaris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03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Elise Krabbendam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Erasmus MC, medische bibliotheek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Parttime secretaris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14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Erica Wilthagen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Nederlands Kanker Instituut (NKI), </a:t>
                      </a:r>
                      <a:r>
                        <a:rPr lang="nl-NL" sz="1600" dirty="0" err="1"/>
                        <a:t>wetenschappellijke</a:t>
                      </a:r>
                      <a:r>
                        <a:rPr lang="nl-NL" sz="1600" dirty="0"/>
                        <a:t> informatievoorziening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Penningmeester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683319"/>
                  </a:ext>
                </a:extLst>
              </a:tr>
            </a:tbl>
          </a:graphicData>
        </a:graphic>
      </p:graphicFrame>
      <p:sp>
        <p:nvSpPr>
          <p:cNvPr id="6" name="Rectangle 5" descr="Bar chart">
            <a:extLst>
              <a:ext uri="{FF2B5EF4-FFF2-40B4-BE49-F238E27FC236}">
                <a16:creationId xmlns:a16="http://schemas.microsoft.com/office/drawing/2014/main" id="{94B22ED2-9166-3E43-9AE0-0985E458CD7E}"/>
              </a:ext>
            </a:extLst>
          </p:cNvPr>
          <p:cNvSpPr/>
          <p:nvPr/>
        </p:nvSpPr>
        <p:spPr>
          <a:xfrm>
            <a:off x="6719516" y="3715426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-2964286"/>
              <a:satOff val="14200"/>
              <a:lumOff val="13137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D620E9-C8BA-424E-B5A1-C90F92A6F6BC}"/>
              </a:ext>
            </a:extLst>
          </p:cNvPr>
          <p:cNvGrpSpPr/>
          <p:nvPr/>
        </p:nvGrpSpPr>
        <p:grpSpPr>
          <a:xfrm>
            <a:off x="5531516" y="5937273"/>
            <a:ext cx="4320000" cy="720000"/>
            <a:chOff x="5187066" y="2893916"/>
            <a:chExt cx="4320000" cy="720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C6A9599-EE8C-2949-ADA3-F60D291CA622}"/>
                </a:ext>
              </a:extLst>
            </p:cNvPr>
            <p:cNvSpPr/>
            <p:nvPr/>
          </p:nvSpPr>
          <p:spPr>
            <a:xfrm>
              <a:off x="5187066" y="2893916"/>
              <a:ext cx="432000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9C5A7B-8F25-E34B-927D-6BF46E488F24}"/>
                </a:ext>
              </a:extLst>
            </p:cNvPr>
            <p:cNvSpPr txBox="1"/>
            <p:nvPr/>
          </p:nvSpPr>
          <p:spPr>
            <a:xfrm>
              <a:off x="5187066" y="2893916"/>
              <a:ext cx="432000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700" kern="1200" dirty="0"/>
                <a:t>Poll</a:t>
              </a:r>
              <a:endParaRPr lang="en-US" sz="2700" kern="1200" dirty="0"/>
            </a:p>
          </p:txBody>
        </p:sp>
      </p:grpSp>
      <p:pic>
        <p:nvPicPr>
          <p:cNvPr id="13" name="Graphic 12" descr="Video camera">
            <a:extLst>
              <a:ext uri="{FF2B5EF4-FFF2-40B4-BE49-F238E27FC236}">
                <a16:creationId xmlns:a16="http://schemas.microsoft.com/office/drawing/2014/main" id="{7733E7BA-94F8-CA4E-A3CA-1A29EA511B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7716" y="3715426"/>
            <a:ext cx="1947600" cy="19476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B2DFD02F-2704-DF4E-B394-8016FE3AB6C2}"/>
              </a:ext>
            </a:extLst>
          </p:cNvPr>
          <p:cNvGrpSpPr/>
          <p:nvPr/>
        </p:nvGrpSpPr>
        <p:grpSpPr>
          <a:xfrm>
            <a:off x="1211516" y="5937273"/>
            <a:ext cx="4320000" cy="720000"/>
            <a:chOff x="5187066" y="2893916"/>
            <a:chExt cx="4320000" cy="720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BA2AC5F-9B5D-0B45-88F4-4F3227FBF1ED}"/>
                </a:ext>
              </a:extLst>
            </p:cNvPr>
            <p:cNvSpPr/>
            <p:nvPr/>
          </p:nvSpPr>
          <p:spPr>
            <a:xfrm>
              <a:off x="5187066" y="2893916"/>
              <a:ext cx="432000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B27814-EFD7-5D47-AE2C-C8A2B023A659}"/>
                </a:ext>
              </a:extLst>
            </p:cNvPr>
            <p:cNvSpPr txBox="1"/>
            <p:nvPr/>
          </p:nvSpPr>
          <p:spPr>
            <a:xfrm>
              <a:off x="5187066" y="2893916"/>
              <a:ext cx="432000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700" kern="1200" dirty="0"/>
                <a:t>Introductie nieuwe bestuursleden</a:t>
              </a:r>
              <a:endParaRPr lang="en-US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012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084D-F209-3542-B607-2A25E6912D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Werkgroepen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E8CD9-A4A1-CC4E-A364-82AB4CEBB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Ingezonden dia's met mededelingen/nieuwtjes/plannen van werkgroepen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</a:t>
            </a:r>
            <a:r>
              <a:rPr lang="en-GB" dirty="0" err="1"/>
              <a:t>Bij</a:t>
            </a:r>
            <a:r>
              <a:rPr lang="en-GB" dirty="0"/>
              <a:t>- en </a:t>
            </a:r>
            <a:r>
              <a:rPr lang="en-GB" dirty="0" err="1"/>
              <a:t>nascholing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 err="1"/>
              <a:t>Belangrijkste</a:t>
            </a:r>
            <a:r>
              <a:rPr lang="en-GB" b="1" dirty="0"/>
              <a:t> </a:t>
            </a:r>
            <a:r>
              <a:rPr lang="en-GB" b="1" dirty="0" err="1"/>
              <a:t>activiteiten</a:t>
            </a:r>
            <a:r>
              <a:rPr lang="en-GB" b="1" dirty="0"/>
              <a:t> 2020</a:t>
            </a:r>
          </a:p>
          <a:p>
            <a:pPr lvl="1"/>
            <a:r>
              <a:rPr lang="en-GB" dirty="0" err="1"/>
              <a:t>Organiseren</a:t>
            </a:r>
            <a:r>
              <a:rPr lang="en-GB" dirty="0"/>
              <a:t> </a:t>
            </a:r>
            <a:r>
              <a:rPr lang="en-GB" dirty="0" err="1"/>
              <a:t>cursuscyclus</a:t>
            </a:r>
            <a:r>
              <a:rPr lang="en-GB" dirty="0"/>
              <a:t> PubMed</a:t>
            </a:r>
          </a:p>
          <a:p>
            <a:endParaRPr lang="en-GB" dirty="0"/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en-GB" dirty="0" err="1"/>
              <a:t>Onderzoeken</a:t>
            </a:r>
            <a:r>
              <a:rPr lang="en-GB" dirty="0"/>
              <a:t> van </a:t>
            </a:r>
            <a:r>
              <a:rPr lang="en-GB" dirty="0" err="1"/>
              <a:t>mogelijkheden</a:t>
            </a:r>
            <a:r>
              <a:rPr lang="en-GB" dirty="0"/>
              <a:t> om </a:t>
            </a:r>
            <a:r>
              <a:rPr lang="en-GB" dirty="0" err="1"/>
              <a:t>meer</a:t>
            </a:r>
            <a:r>
              <a:rPr lang="en-GB" dirty="0"/>
              <a:t> met e-learnings en/of blended learning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werken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Hoe is de WG </a:t>
            </a:r>
            <a:r>
              <a:rPr lang="en-GB" b="1" dirty="0" err="1"/>
              <a:t>omgegaan</a:t>
            </a:r>
            <a:r>
              <a:rPr lang="en-GB" b="1" dirty="0"/>
              <a:t> met de Corona-crisis? </a:t>
            </a:r>
          </a:p>
          <a:p>
            <a:pPr lvl="1"/>
            <a:r>
              <a:rPr lang="en-GB" dirty="0"/>
              <a:t>Cursus PubMed </a:t>
            </a:r>
            <a:r>
              <a:rPr lang="en-GB" dirty="0" err="1"/>
              <a:t>zal</a:t>
            </a:r>
            <a:r>
              <a:rPr lang="en-GB" dirty="0"/>
              <a:t> </a:t>
            </a:r>
            <a:r>
              <a:rPr lang="en-GB" dirty="0" err="1"/>
              <a:t>digitaal</a:t>
            </a:r>
            <a:r>
              <a:rPr lang="en-GB" dirty="0"/>
              <a:t> </a:t>
            </a:r>
            <a:r>
              <a:rPr lang="en-GB" dirty="0" err="1"/>
              <a:t>plaatsvinden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39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9FF4-255C-4B97-B2E5-BC500325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WG: </a:t>
            </a:r>
            <a:r>
              <a:rPr lang="en-GB" dirty="0" err="1"/>
              <a:t>Communicatie</a:t>
            </a:r>
          </a:p>
        </p:txBody>
      </p:sp>
      <p:sp>
        <p:nvSpPr>
          <p:cNvPr id="7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72F7-89D4-47A4-A630-6660BE18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437173"/>
            <a:ext cx="9666947" cy="496290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b="1" dirty="0" err="1"/>
              <a:t>Belangrijkste</a:t>
            </a:r>
            <a:r>
              <a:rPr lang="en-GB" b="1" dirty="0"/>
              <a:t> </a:t>
            </a:r>
            <a:r>
              <a:rPr lang="en-GB" b="1" dirty="0" err="1"/>
              <a:t>activiteiten</a:t>
            </a:r>
            <a:r>
              <a:rPr lang="en-GB" b="1" dirty="0"/>
              <a:t> 2019/2020</a:t>
            </a:r>
          </a:p>
          <a:p>
            <a:pPr lvl="1"/>
            <a:r>
              <a:rPr lang="en-GB" dirty="0"/>
              <a:t>Website </a:t>
            </a:r>
            <a:r>
              <a:rPr lang="en-GB" dirty="0" err="1"/>
              <a:t>beheer</a:t>
            </a:r>
            <a:endParaRPr lang="en-GB" dirty="0"/>
          </a:p>
          <a:p>
            <a:pPr lvl="2"/>
            <a:r>
              <a:rPr lang="nl-NL" dirty="0"/>
              <a:t>Overgezet vanaf oude website: tijdschriftenlijst, classificatie, trefwoordenlijst en lijst van interessante publicaties</a:t>
            </a:r>
            <a:endParaRPr lang="en-GB" dirty="0"/>
          </a:p>
          <a:p>
            <a:pPr lvl="1"/>
            <a:r>
              <a:rPr lang="en-GB" dirty="0" err="1"/>
              <a:t>Tijdschriftenlijst</a:t>
            </a:r>
          </a:p>
          <a:p>
            <a:pPr lvl="1"/>
            <a:r>
              <a:rPr lang="en-GB" dirty="0" err="1"/>
              <a:t>Artikelen</a:t>
            </a:r>
            <a:r>
              <a:rPr lang="en-GB" dirty="0"/>
              <a:t> in IP, </a:t>
            </a:r>
            <a:r>
              <a:rPr lang="en-GB" dirty="0" err="1"/>
              <a:t>o.a.</a:t>
            </a:r>
            <a:r>
              <a:rPr lang="en-GB" dirty="0"/>
              <a:t> </a:t>
            </a:r>
            <a:r>
              <a:rPr lang="en-GB" dirty="0" err="1"/>
              <a:t>vernieuwingen</a:t>
            </a:r>
            <a:r>
              <a:rPr lang="en-GB" dirty="0"/>
              <a:t> PubMed, interview </a:t>
            </a:r>
            <a:r>
              <a:rPr lang="en-GB" dirty="0" err="1"/>
              <a:t>Wichor</a:t>
            </a:r>
            <a:endParaRPr lang="en-GB" dirty="0"/>
          </a:p>
          <a:p>
            <a:pPr lvl="1"/>
            <a:r>
              <a:rPr lang="en-GB" dirty="0"/>
              <a:t>Corona-</a:t>
            </a:r>
            <a:r>
              <a:rPr lang="en-GB" dirty="0" err="1"/>
              <a:t>pagina</a:t>
            </a:r>
            <a:r>
              <a:rPr lang="en-GB" dirty="0"/>
              <a:t> www.bmi-online.nl</a:t>
            </a:r>
          </a:p>
          <a:p>
            <a:endParaRPr lang="en-GB" dirty="0"/>
          </a:p>
          <a:p>
            <a:r>
              <a:rPr lang="en-GB" b="1" dirty="0" err="1"/>
              <a:t>Doelen</a:t>
            </a:r>
            <a:r>
              <a:rPr lang="en-GB" b="1" dirty="0"/>
              <a:t> 2021</a:t>
            </a:r>
          </a:p>
          <a:p>
            <a:pPr lvl="1"/>
            <a:r>
              <a:rPr lang="en-GB" dirty="0"/>
              <a:t>Website </a:t>
            </a:r>
            <a:r>
              <a:rPr lang="en-GB" dirty="0" err="1"/>
              <a:t>vernieuwingen</a:t>
            </a:r>
            <a:r>
              <a:rPr lang="en-GB" dirty="0"/>
              <a:t>, </a:t>
            </a:r>
            <a:r>
              <a:rPr lang="en-GB" dirty="0" err="1"/>
              <a:t>o.a.</a:t>
            </a:r>
            <a:r>
              <a:rPr lang="en-GB" dirty="0"/>
              <a:t> </a:t>
            </a:r>
            <a:r>
              <a:rPr lang="en-GB" dirty="0" err="1"/>
              <a:t>MyBMI</a:t>
            </a:r>
            <a:r>
              <a:rPr lang="en-GB" dirty="0"/>
              <a:t> </a:t>
            </a:r>
            <a:r>
              <a:rPr lang="en-GB" dirty="0" err="1"/>
              <a:t>toegankelijker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 </a:t>
            </a:r>
          </a:p>
          <a:p>
            <a:pPr lvl="1"/>
            <a:r>
              <a:rPr lang="en-GB" dirty="0" err="1">
                <a:ea typeface="+mn-lt"/>
                <a:cs typeface="+mn-lt"/>
              </a:rPr>
              <a:t>Artikelen</a:t>
            </a:r>
            <a:r>
              <a:rPr lang="en-GB" dirty="0">
                <a:ea typeface="+mn-lt"/>
                <a:cs typeface="+mn-lt"/>
              </a:rPr>
              <a:t> in IP</a:t>
            </a:r>
          </a:p>
          <a:p>
            <a:pPr lvl="1"/>
            <a:r>
              <a:rPr lang="en-GB" dirty="0" err="1"/>
              <a:t>Zichtbaarheid</a:t>
            </a:r>
            <a:r>
              <a:rPr lang="en-GB" dirty="0"/>
              <a:t> BMI </a:t>
            </a:r>
            <a:r>
              <a:rPr lang="en-GB" dirty="0" err="1"/>
              <a:t>verhogen</a:t>
            </a:r>
            <a:r>
              <a:rPr lang="en-GB" dirty="0"/>
              <a:t> </a:t>
            </a:r>
            <a:r>
              <a:rPr lang="en-GB" dirty="0" err="1"/>
              <a:t>binnen</a:t>
            </a:r>
            <a:r>
              <a:rPr lang="en-GB" dirty="0"/>
              <a:t> KNVI</a:t>
            </a:r>
          </a:p>
          <a:p>
            <a:endParaRPr lang="en-GB" dirty="0"/>
          </a:p>
          <a:p>
            <a:r>
              <a:rPr lang="en-GB" b="1" dirty="0"/>
              <a:t>Hoe is de WG </a:t>
            </a:r>
            <a:r>
              <a:rPr lang="en-GB" b="1" dirty="0" err="1"/>
              <a:t>omgegaan</a:t>
            </a:r>
            <a:r>
              <a:rPr lang="en-GB" b="1" dirty="0"/>
              <a:t> met de Corona-crisis? </a:t>
            </a:r>
          </a:p>
          <a:p>
            <a:pPr lvl="1"/>
            <a:r>
              <a:rPr lang="en-GB" dirty="0"/>
              <a:t>Online ‘</a:t>
            </a:r>
            <a:r>
              <a:rPr lang="en-GB" dirty="0" err="1"/>
              <a:t>werkgroep-koffie</a:t>
            </a:r>
            <a:r>
              <a:rPr lang="en-GB" dirty="0"/>
              <a:t>’: </a:t>
            </a:r>
            <a:r>
              <a:rPr lang="en-GB" dirty="0" err="1"/>
              <a:t>informeel</a:t>
            </a:r>
            <a:r>
              <a:rPr lang="en-GB" dirty="0"/>
              <a:t> </a:t>
            </a:r>
            <a:r>
              <a:rPr lang="en-GB" dirty="0" err="1"/>
              <a:t>overleg</a:t>
            </a:r>
            <a:r>
              <a:rPr lang="en-GB" dirty="0"/>
              <a:t> over </a:t>
            </a:r>
            <a:r>
              <a:rPr lang="en-GB" dirty="0" err="1"/>
              <a:t>lopende</a:t>
            </a:r>
            <a:r>
              <a:rPr lang="en-GB" dirty="0"/>
              <a:t> </a:t>
            </a:r>
            <a:r>
              <a:rPr lang="en-GB" dirty="0" err="1"/>
              <a:t>zaken</a:t>
            </a:r>
            <a:endParaRPr lang="en-GB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84467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AB6E7AFA25094E884747CA044D7E98" ma:contentTypeVersion="4" ma:contentTypeDescription="Create a new document." ma:contentTypeScope="" ma:versionID="4b4e4ad881e0264bc965b1b86a241c4b">
  <xsd:schema xmlns:xsd="http://www.w3.org/2001/XMLSchema" xmlns:xs="http://www.w3.org/2001/XMLSchema" xmlns:p="http://schemas.microsoft.com/office/2006/metadata/properties" xmlns:ns2="ffc4429d-6fa9-4f58-b744-6f6ee8ae9126" targetNamespace="http://schemas.microsoft.com/office/2006/metadata/properties" ma:root="true" ma:fieldsID="dda8ded1afd03019ec3a34c3c2119181" ns2:_="">
    <xsd:import namespace="ffc4429d-6fa9-4f58-b744-6f6ee8ae91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4429d-6fa9-4f58-b744-6f6ee8ae91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B707CA-288D-41F4-9877-294DE6113FA3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ffc4429d-6fa9-4f58-b744-6f6ee8ae91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FD0058-BA2F-4147-A956-967C43225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c4429d-6fa9-4f58-b744-6f6ee8ae91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5A22DA-D8FB-4B1C-B7EA-34F17863F5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895</Words>
  <Application>Microsoft Macintosh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1,5 meter maatschapij</vt:lpstr>
      <vt:lpstr>Programma</vt:lpstr>
      <vt:lpstr>ALV</vt:lpstr>
      <vt:lpstr>Notulen ALV 16 mei 2019   </vt:lpstr>
      <vt:lpstr>Realisatie 2019  </vt:lpstr>
      <vt:lpstr>Introductie nieuwe bestuursleden </vt:lpstr>
      <vt:lpstr>Werkgroepen</vt:lpstr>
      <vt:lpstr>WG: Bij- en nascholing</vt:lpstr>
      <vt:lpstr>WG: Communicatie</vt:lpstr>
      <vt:lpstr>WG: Consortia</vt:lpstr>
      <vt:lpstr>WG: ggz-i</vt:lpstr>
      <vt:lpstr>WG: Research Data Management (RDM)</vt:lpstr>
      <vt:lpstr>WG: STZ Informatiespecialisten</vt:lpstr>
      <vt:lpstr>WG: Web&amp;Z</vt:lpstr>
      <vt:lpstr>Welkom nieuwe leden</vt:lpstr>
      <vt:lpstr>PAUZE</vt:lpstr>
      <vt:lpstr>Gijs Weenink</vt:lpstr>
      <vt:lpstr>PAUZE</vt:lpstr>
      <vt:lpstr>Programma </vt:lpstr>
      <vt:lpstr>Marjan Bakker</vt:lpstr>
      <vt:lpstr>Hans Ket</vt:lpstr>
      <vt:lpstr>Bianca Kramer</vt:lpstr>
      <vt:lpstr>Bedankt! </vt:lpstr>
      <vt:lpstr>Borrel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1,5 meter maatschapij</dc:title>
  <dc:creator>Kirsten van Gelderen-Ziesemer</dc:creator>
  <cp:lastModifiedBy>Microsoft Office User</cp:lastModifiedBy>
  <cp:revision>6</cp:revision>
  <dcterms:created xsi:type="dcterms:W3CDTF">2020-09-23T18:03:42Z</dcterms:created>
  <dcterms:modified xsi:type="dcterms:W3CDTF">2020-09-24T07:32:53Z</dcterms:modified>
</cp:coreProperties>
</file>