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70" r:id="rId3"/>
    <p:sldId id="259" r:id="rId4"/>
    <p:sldId id="262" r:id="rId5"/>
    <p:sldId id="267" r:id="rId6"/>
    <p:sldId id="264" r:id="rId7"/>
    <p:sldId id="265" r:id="rId8"/>
    <p:sldId id="283" r:id="rId9"/>
    <p:sldId id="276" r:id="rId10"/>
    <p:sldId id="284" r:id="rId11"/>
    <p:sldId id="281" r:id="rId12"/>
    <p:sldId id="279" r:id="rId13"/>
    <p:sldId id="275" r:id="rId14"/>
    <p:sldId id="282" r:id="rId15"/>
  </p:sldIdLst>
  <p:sldSz cx="9144000" cy="5715000" type="screen16x1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3A0000"/>
    <a:srgbClr val="F68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81637" autoAdjust="0"/>
  </p:normalViewPr>
  <p:slideViewPr>
    <p:cSldViewPr snapToObjects="1" showGuides="1">
      <p:cViewPr varScale="1">
        <p:scale>
          <a:sx n="111" d="100"/>
          <a:sy n="111" d="100"/>
        </p:scale>
        <p:origin x="1848" y="10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901097-AC4E-824A-A531-18DCD97EBBAE}" type="datetimeFigureOut">
              <a:rPr lang="nl-NL" smtClean="0"/>
              <a:t>24-9-2020</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36CA0A-651C-8E4B-BC86-DBD9F24F22F9}" type="slidenum">
              <a:rPr lang="nl-NL" smtClean="0"/>
              <a:t>‹nr.›</a:t>
            </a:fld>
            <a:endParaRPr lang="nl-NL"/>
          </a:p>
        </p:txBody>
      </p:sp>
    </p:spTree>
    <p:extLst>
      <p:ext uri="{BB962C8B-B14F-4D97-AF65-F5344CB8AC3E}">
        <p14:creationId xmlns:p14="http://schemas.microsoft.com/office/powerpoint/2010/main" val="363348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D5587-3434-47AE-85D5-8CB230584360}" type="datetimeFigureOut">
              <a:rPr lang="nl-NL" smtClean="0"/>
              <a:t>24-9-2020</a:t>
            </a:fld>
            <a:endParaRPr lang="nl-NL"/>
          </a:p>
        </p:txBody>
      </p:sp>
      <p:sp>
        <p:nvSpPr>
          <p:cNvPr id="4" name="Tijdelijke aanduiding voor dia-afbeelding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A71A7-9D76-42E6-B482-0484EBACAA11}" type="slidenum">
              <a:rPr lang="nl-NL" smtClean="0"/>
              <a:t>‹nr.›</a:t>
            </a:fld>
            <a:endParaRPr lang="nl-NL"/>
          </a:p>
        </p:txBody>
      </p:sp>
    </p:spTree>
    <p:extLst>
      <p:ext uri="{BB962C8B-B14F-4D97-AF65-F5344CB8AC3E}">
        <p14:creationId xmlns:p14="http://schemas.microsoft.com/office/powerpoint/2010/main" val="22717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BA71A7-9D76-42E6-B482-0484EBACAA11}" type="slidenum">
              <a:rPr lang="nl-NL" smtClean="0"/>
              <a:t>1</a:t>
            </a:fld>
            <a:endParaRPr lang="nl-NL"/>
          </a:p>
        </p:txBody>
      </p:sp>
    </p:spTree>
    <p:extLst>
      <p:ext uri="{BB962C8B-B14F-4D97-AF65-F5344CB8AC3E}">
        <p14:creationId xmlns:p14="http://schemas.microsoft.com/office/powerpoint/2010/main" val="323725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Kunnen wij dan niets doen?</a:t>
            </a:r>
          </a:p>
          <a:p>
            <a:r>
              <a:rPr lang="nl-NL" dirty="0"/>
              <a:t>Voorzichtige conclusie is dat bewustwording binnen onze ziekenhuizen een eerste stap is, er is nog veel onduidelijkheid over wat OA dan precies inhoudt bij onze groep gebruikers , verbazing dat er betaald moet worden om gepubliceerd te worden, er is geen geld beschikbaar om de APC te betalen, maar er zijn ook manieren om APC wel te </a:t>
            </a:r>
            <a:r>
              <a:rPr lang="nl-NL" dirty="0" err="1"/>
              <a:t>financiëren</a:t>
            </a:r>
            <a:endParaRPr lang="nl-NL" dirty="0"/>
          </a:p>
          <a:p>
            <a:endParaRPr lang="nl-NL" dirty="0"/>
          </a:p>
        </p:txBody>
      </p:sp>
      <p:sp>
        <p:nvSpPr>
          <p:cNvPr id="4" name="Tijdelijke aanduiding voor dianummer 3"/>
          <p:cNvSpPr>
            <a:spLocks noGrp="1"/>
          </p:cNvSpPr>
          <p:nvPr>
            <p:ph type="sldNum" sz="quarter" idx="5"/>
          </p:nvPr>
        </p:nvSpPr>
        <p:spPr/>
        <p:txBody>
          <a:bodyPr/>
          <a:lstStyle/>
          <a:p>
            <a:fld id="{0EBA71A7-9D76-42E6-B482-0484EBACAA11}" type="slidenum">
              <a:rPr lang="nl-NL" smtClean="0"/>
              <a:t>11</a:t>
            </a:fld>
            <a:endParaRPr lang="nl-NL"/>
          </a:p>
        </p:txBody>
      </p:sp>
    </p:spTree>
    <p:extLst>
      <p:ext uri="{BB962C8B-B14F-4D97-AF65-F5344CB8AC3E}">
        <p14:creationId xmlns:p14="http://schemas.microsoft.com/office/powerpoint/2010/main" val="19375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Nederlandse regering streeft naar 100% Open Acces voor de wetenschappelijke publicaties door Nederlandse wetenschappelijke instituten. Het consortium van de universiteiten en universitaire medische centra (UKB/NFU) schat dat in 2020 ca. 80% van hun publicaties Open Acces worden gepubliceerd. Hoe nu verder naar de 100%? Dat is het onderwerp van een haalbaarheidsonderzoek dat de VSNU - ondersteund door het Ministerie van OCW – laat uitvoeren. De focus van het onderzoek ligt op (1) de haalbaarheid van een Nationaal Consortium waarin alle </a:t>
            </a:r>
            <a:r>
              <a:rPr lang="nl-NL" dirty="0" err="1"/>
              <a:t>publieksgefinancierde</a:t>
            </a:r>
            <a:r>
              <a:rPr lang="nl-NL" dirty="0"/>
              <a:t> onderzoeksinstellingen zijn verenigd en (2) overige maatregelen om de 100% OA te behalen. Het onderzoek wordt uitgevoerd door </a:t>
            </a:r>
            <a:r>
              <a:rPr lang="nl-NL" dirty="0" err="1"/>
              <a:t>Pleiade</a:t>
            </a:r>
            <a:r>
              <a:rPr lang="nl-NL" dirty="0"/>
              <a:t> Management en Consultancy i.s.m. Research Consultancy. (Maurits van der Graaf)</a:t>
            </a:r>
          </a:p>
          <a:p>
            <a:r>
              <a:rPr lang="nl-NL" dirty="0"/>
              <a:t>De STZ ziekenhuizen zijn een belangrijke producent van wetenschappelijke artikelen. We hopen daarom dat een vertegenwoordiger namens STZ (ik heb mevrouw Neefs benaderd) en een lid van de STZ werkgroep van informatiespecialisten wil deelnemen aan dit haalbaarheidsonderzoek. We voorzien twee online groepsdiscussies met potentiële deelnemers aan het consortium en – als dat mogelijk is – enig inzicht in de huidige bestedingen aan wetenschappelijke informatie en aan Open Acces.</a:t>
            </a:r>
          </a:p>
          <a:p>
            <a:endParaRPr lang="nl-NL" dirty="0"/>
          </a:p>
          <a:p>
            <a:r>
              <a:rPr lang="nl-NL" dirty="0"/>
              <a:t>De eerste ronde online groepsdiscussies zijn nu gepland in de week van 5 oktober, de tweede ronde in de week van 2 november. Morgen stuur ik de uitnodigingen uit, ik zal deze dan aan Chantal sturen. @Marjan: als je aan de tweede ronde groepsdiscussie samen met Chantal wilt deelnemen, dan is dat geen enkel probleem. Ik maak sowieso een samenvatting van de groepsdiscussies.</a:t>
            </a:r>
          </a:p>
          <a:p>
            <a:endParaRPr lang="nl-NL" dirty="0"/>
          </a:p>
          <a:p>
            <a:r>
              <a:rPr lang="nl-NL" dirty="0"/>
              <a:t>Het andere onderdeel van de studie is om een aantal (vnl. financiële) gegevens te achterhalen. Bijgaand tref je een spreadsheet aan, waarvan ik hoop dat jullie het willen toesturen aan de jullie </a:t>
            </a:r>
            <a:r>
              <a:rPr lang="nl-NL" dirty="0" err="1"/>
              <a:t>counterparts</a:t>
            </a:r>
            <a:r>
              <a:rPr lang="nl-NL" dirty="0"/>
              <a:t> in de STZ ziekenhuizen. Voor de studie heb ik alleen de geaggregeerde getallen nodig, en deze zullen niet worden gepubliceerd noch voor andere doeleinden dan deze studie worden gebruikt. Mochten jullie hierover vragen hebben, dan ben ik natuurlijk altijd bereid deze te beantwoorden.</a:t>
            </a:r>
          </a:p>
          <a:p>
            <a:endParaRPr lang="nl-NL" dirty="0"/>
          </a:p>
          <a:p>
            <a:r>
              <a:rPr lang="nl-NL" dirty="0"/>
              <a:t>Zou u namens de STZ werkgroep informatiespecialisten aan dit onderzoek kunnen en willen deelnemen of is een collega van u hiervoor beter gepositioneerd? Graag licht ik de haalbaarheidsstudie mondeling toe via de telefoon, Teams of Zoom. Wanneer u enkele opties in uw agenda hiervoor in de komende dagen aangeeft, dan reageer ik zo snel mogelijk.</a:t>
            </a:r>
          </a:p>
          <a:p>
            <a:endParaRPr lang="nl-NL" dirty="0"/>
          </a:p>
        </p:txBody>
      </p:sp>
      <p:sp>
        <p:nvSpPr>
          <p:cNvPr id="4" name="Tijdelijke aanduiding voor dianummer 3"/>
          <p:cNvSpPr>
            <a:spLocks noGrp="1"/>
          </p:cNvSpPr>
          <p:nvPr>
            <p:ph type="sldNum" sz="quarter" idx="5"/>
          </p:nvPr>
        </p:nvSpPr>
        <p:spPr/>
        <p:txBody>
          <a:bodyPr/>
          <a:lstStyle/>
          <a:p>
            <a:fld id="{0EBA71A7-9D76-42E6-B482-0484EBACAA11}" type="slidenum">
              <a:rPr lang="nl-NL" smtClean="0"/>
              <a:t>12</a:t>
            </a:fld>
            <a:endParaRPr lang="nl-NL"/>
          </a:p>
        </p:txBody>
      </p:sp>
    </p:spTree>
    <p:extLst>
      <p:ext uri="{BB962C8B-B14F-4D97-AF65-F5344CB8AC3E}">
        <p14:creationId xmlns:p14="http://schemas.microsoft.com/office/powerpoint/2010/main" val="2892752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Afbeelding:https</a:t>
            </a:r>
            <a:r>
              <a:rPr lang="nl-NL" dirty="0"/>
              <a:t>://www.google.nl/imgres?imgurl=https%3A%2F%2Fwww.voordewereldvanmorgen.nl%2Fsites%2Fdefault%2Ffiles%2Fstyles%2Fblog_image%2Fpublic%2Fidee.jpg%3Fitok%3DcxFDYSFL&amp;imgrefurl=https%3A%2F%2Fwww.voordewereldvanmorgen.nl%2Fartikelen%2Fdit-zijn-de-vijf-beste-ideeen-van-2016&amp;tbnid=rp60-QrrHlUP2M&amp;vet=12ahUKEwjguuWsovrrAhWdgaQKHfXDDt0QMygBegUIARCiAQ..i&amp;docid=iGW8O-ncwUUdxM&amp;w=1040&amp;h=566&amp;q=idee%C3%ABn&amp;hl=nl&amp;ved=2ahUKEwjguuWsovrrAhWdgaQKHfXDDt0QMygBegUIARCiAQ</a:t>
            </a:r>
          </a:p>
        </p:txBody>
      </p:sp>
      <p:sp>
        <p:nvSpPr>
          <p:cNvPr id="4" name="Tijdelijke aanduiding voor dianummer 3"/>
          <p:cNvSpPr>
            <a:spLocks noGrp="1"/>
          </p:cNvSpPr>
          <p:nvPr>
            <p:ph type="sldNum" sz="quarter" idx="5"/>
          </p:nvPr>
        </p:nvSpPr>
        <p:spPr/>
        <p:txBody>
          <a:bodyPr/>
          <a:lstStyle/>
          <a:p>
            <a:fld id="{0EBA71A7-9D76-42E6-B482-0484EBACAA11}" type="slidenum">
              <a:rPr lang="nl-NL" smtClean="0"/>
              <a:t>13</a:t>
            </a:fld>
            <a:endParaRPr lang="nl-NL"/>
          </a:p>
        </p:txBody>
      </p:sp>
    </p:spTree>
    <p:extLst>
      <p:ext uri="{BB962C8B-B14F-4D97-AF65-F5344CB8AC3E}">
        <p14:creationId xmlns:p14="http://schemas.microsoft.com/office/powerpoint/2010/main" val="393343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BA71A7-9D76-42E6-B482-0484EBACAA11}" type="slidenum">
              <a:rPr lang="nl-NL" smtClean="0"/>
              <a:t>14</a:t>
            </a:fld>
            <a:endParaRPr lang="nl-NL"/>
          </a:p>
        </p:txBody>
      </p:sp>
    </p:spTree>
    <p:extLst>
      <p:ext uri="{BB962C8B-B14F-4D97-AF65-F5344CB8AC3E}">
        <p14:creationId xmlns:p14="http://schemas.microsoft.com/office/powerpoint/2010/main" val="160013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krap 10 minuten wil ik graag een zeer complex onderwerp met jullie bespreken! Namelijk hoe is OA bij niet-academische instellingen geregeld?</a:t>
            </a:r>
          </a:p>
          <a:p>
            <a:endParaRPr lang="nl-NL" dirty="0"/>
          </a:p>
          <a:p>
            <a:r>
              <a:rPr lang="nl-NL" dirty="0"/>
              <a:t>Mijn antwoord daarop is kort: er is nog niets of weinig geregeld</a:t>
            </a:r>
          </a:p>
        </p:txBody>
      </p:sp>
      <p:sp>
        <p:nvSpPr>
          <p:cNvPr id="4" name="Tijdelijke aanduiding voor dianummer 3"/>
          <p:cNvSpPr>
            <a:spLocks noGrp="1"/>
          </p:cNvSpPr>
          <p:nvPr>
            <p:ph type="sldNum" sz="quarter" idx="5"/>
          </p:nvPr>
        </p:nvSpPr>
        <p:spPr/>
        <p:txBody>
          <a:bodyPr/>
          <a:lstStyle/>
          <a:p>
            <a:fld id="{0EBA71A7-9D76-42E6-B482-0484EBACAA11}" type="slidenum">
              <a:rPr lang="nl-NL" smtClean="0"/>
              <a:t>2</a:t>
            </a:fld>
            <a:endParaRPr lang="nl-NL"/>
          </a:p>
        </p:txBody>
      </p:sp>
    </p:spTree>
    <p:extLst>
      <p:ext uri="{BB962C8B-B14F-4D97-AF65-F5344CB8AC3E}">
        <p14:creationId xmlns:p14="http://schemas.microsoft.com/office/powerpoint/2010/main" val="326578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Dus: geen financiële, wettelijke of technische belemmeringen om toegang te krijgen - dat wil zeggen wanneer iedereen de informatie kan lezen, downloaden, kopiëren, verspreiden, afdrukken, zoeken, voor gebruik in bijvoorbeeld onderwijs of op een andere manier binnen de wettelijke overeenkomsten.</a:t>
            </a:r>
          </a:p>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3</a:t>
            </a:fld>
            <a:endParaRPr lang="nl-NL"/>
          </a:p>
        </p:txBody>
      </p:sp>
    </p:spTree>
    <p:extLst>
      <p:ext uri="{BB962C8B-B14F-4D97-AF65-F5344CB8AC3E}">
        <p14:creationId xmlns:p14="http://schemas.microsoft.com/office/powerpoint/2010/main" val="27466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effectLst/>
              </a:rPr>
              <a:t>cOAlition</a:t>
            </a:r>
            <a:r>
              <a:rPr lang="nl-NL" dirty="0">
                <a:effectLst/>
              </a:rPr>
              <a:t> S is een internationaal samenwerkingsverband van momenteel ruim 20 onderzoek financiers in en buiten Europa. Vanuit Nederland NWO en </a:t>
            </a:r>
            <a:r>
              <a:rPr lang="nl-NL" dirty="0" err="1">
                <a:effectLst/>
              </a:rPr>
              <a:t>ZonMW</a:t>
            </a:r>
            <a:r>
              <a:rPr lang="nl-NL" dirty="0">
                <a:effectLst/>
              </a:rPr>
              <a:t>, ook bv</a:t>
            </a:r>
            <a:r>
              <a:rPr lang="nl-NL" baseline="0" dirty="0">
                <a:effectLst/>
              </a:rPr>
              <a:t> de Europese Commissie dus voor Horizon 2020/Europe studies. European Research Council heeft zich onlangs teruggetrokken uit de coalitie.</a:t>
            </a:r>
            <a:endParaRPr lang="nl-NL" dirty="0">
              <a:effectLst/>
            </a:endParaRPr>
          </a:p>
          <a:p>
            <a:r>
              <a:rPr lang="nl-NL" dirty="0">
                <a:effectLst/>
              </a:rPr>
              <a:t>Verplicht voor alle publicaties die voortkomen uit calls vanaf 1-1-2021.</a:t>
            </a:r>
            <a:r>
              <a:rPr lang="nl-NL" baseline="0" dirty="0">
                <a:effectLst/>
              </a:rPr>
              <a:t> </a:t>
            </a:r>
            <a:endParaRPr lang="nl-NL" dirty="0">
              <a:effectLst/>
            </a:endParaRPr>
          </a:p>
          <a:p>
            <a:r>
              <a:rPr lang="nl-NL" dirty="0">
                <a:effectLst/>
              </a:rPr>
              <a:t>Hybride</a:t>
            </a:r>
            <a:r>
              <a:rPr lang="nl-NL" baseline="0" dirty="0">
                <a:effectLst/>
              </a:rPr>
              <a:t> optie wordt vaak </a:t>
            </a:r>
            <a:r>
              <a:rPr lang="nl-NL" b="1" u="sng" baseline="0" dirty="0">
                <a:effectLst/>
              </a:rPr>
              <a:t>alleen</a:t>
            </a:r>
            <a:r>
              <a:rPr lang="nl-NL" baseline="0" dirty="0">
                <a:effectLst/>
              </a:rPr>
              <a:t> betaald als het </a:t>
            </a:r>
            <a:r>
              <a:rPr lang="nl-NL" baseline="0" dirty="0" err="1">
                <a:effectLst/>
              </a:rPr>
              <a:t>journal</a:t>
            </a:r>
            <a:r>
              <a:rPr lang="nl-NL" baseline="0" dirty="0">
                <a:effectLst/>
              </a:rPr>
              <a:t> een transitie naar open access doorgaat, een zogenaamd </a:t>
            </a:r>
            <a:r>
              <a:rPr lang="nl-NL" baseline="0" dirty="0" err="1">
                <a:effectLst/>
              </a:rPr>
              <a:t>transformative</a:t>
            </a:r>
            <a:r>
              <a:rPr lang="nl-NL" baseline="0" dirty="0">
                <a:effectLst/>
              </a:rPr>
              <a:t> arrangement, en door NWO helemaal niet meer.</a:t>
            </a:r>
          </a:p>
          <a:p>
            <a:r>
              <a:rPr lang="nl-NL" baseline="0" dirty="0">
                <a:effectLst/>
              </a:rPr>
              <a:t>Voor alle opties geldt dat de publicatie direct openbaar moet zijn, dus zonder embargoperiode, en voorzien van een CC-BY licentie om hergebruik met bronvermelding mogelijk te maken.</a:t>
            </a:r>
            <a:endParaRPr lang="nl-NL" dirty="0">
              <a:effectLst/>
            </a:endParaRPr>
          </a:p>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4</a:t>
            </a:fld>
            <a:endParaRPr lang="nl-NL"/>
          </a:p>
        </p:txBody>
      </p:sp>
    </p:spTree>
    <p:extLst>
      <p:ext uri="{BB962C8B-B14F-4D97-AF65-F5344CB8AC3E}">
        <p14:creationId xmlns:p14="http://schemas.microsoft.com/office/powerpoint/2010/main" val="66076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BA71A7-9D76-42E6-B482-0484EBACAA11}" type="slidenum">
              <a:rPr lang="nl-NL" smtClean="0"/>
              <a:t>5</a:t>
            </a:fld>
            <a:endParaRPr lang="nl-NL"/>
          </a:p>
        </p:txBody>
      </p:sp>
    </p:spTree>
    <p:extLst>
      <p:ext uri="{BB962C8B-B14F-4D97-AF65-F5344CB8AC3E}">
        <p14:creationId xmlns:p14="http://schemas.microsoft.com/office/powerpoint/2010/main" val="186077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Altruïstische</a:t>
            </a:r>
            <a:r>
              <a:rPr lang="nl-NL" baseline="0" dirty="0"/>
              <a:t> motieven: toegang voor onderzoekers die geen hoge abonnementskosten kunnen betalen, zoals in ontwikkelingslanden. Onderzoeksresultaten kunnen sneller toegepast worden door iedereen. Meer maatschappelijke impact van onderzoeksresultaten (snellere opname in nieuws/</a:t>
            </a:r>
            <a:r>
              <a:rPr lang="nl-NL" baseline="0" dirty="0" err="1"/>
              <a:t>social</a:t>
            </a:r>
            <a:r>
              <a:rPr lang="nl-NL" baseline="0" dirty="0"/>
              <a:t> media). Direct beschikbaar voor beleidsmakers</a:t>
            </a:r>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6</a:t>
            </a:fld>
            <a:endParaRPr lang="nl-NL"/>
          </a:p>
        </p:txBody>
      </p:sp>
    </p:spTree>
    <p:extLst>
      <p:ext uri="{BB962C8B-B14F-4D97-AF65-F5344CB8AC3E}">
        <p14:creationId xmlns:p14="http://schemas.microsoft.com/office/powerpoint/2010/main" val="268076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downloads</a:t>
            </a:r>
            <a:r>
              <a:rPr lang="nl-NL" baseline="0" dirty="0"/>
              <a:t> voelt logisch. </a:t>
            </a:r>
            <a:r>
              <a:rPr lang="nl-NL" dirty="0"/>
              <a:t>Meer geciteerd want voor meer mensen beschikbaar, hoewel cijfers</a:t>
            </a:r>
            <a:r>
              <a:rPr lang="nl-NL" baseline="0" dirty="0"/>
              <a:t> erg verschillen: sommige studies zeggen 2x zoveel, sommige 20% meer. Meeste studies zeggen in ieder geval significant meer geciteerd wanneer OA. Impact factor van OA tijdschriften lijkt geen invloed te hebben op aantal citaties. Niet-OA duurt ook langer voor ze geciteerd worden.</a:t>
            </a:r>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7</a:t>
            </a:fld>
            <a:endParaRPr lang="nl-NL"/>
          </a:p>
        </p:txBody>
      </p:sp>
    </p:spTree>
    <p:extLst>
      <p:ext uri="{BB962C8B-B14F-4D97-AF65-F5344CB8AC3E}">
        <p14:creationId xmlns:p14="http://schemas.microsoft.com/office/powerpoint/2010/main" val="373733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termijn is er in veel ziekenhuizen geen budget voor de kosten van publiceren. Voor bibliotheken geldt dat hun budget nog volledig opgaat aan abonnementskosten</a:t>
            </a:r>
          </a:p>
        </p:txBody>
      </p:sp>
      <p:sp>
        <p:nvSpPr>
          <p:cNvPr id="4" name="Tijdelijke aanduiding voor dianummer 3"/>
          <p:cNvSpPr>
            <a:spLocks noGrp="1"/>
          </p:cNvSpPr>
          <p:nvPr>
            <p:ph type="sldNum" sz="quarter" idx="5"/>
          </p:nvPr>
        </p:nvSpPr>
        <p:spPr/>
        <p:txBody>
          <a:bodyPr/>
          <a:lstStyle/>
          <a:p>
            <a:fld id="{0EBA71A7-9D76-42E6-B482-0484EBACAA11}" type="slidenum">
              <a:rPr lang="nl-NL" smtClean="0"/>
              <a:t>8</a:t>
            </a:fld>
            <a:endParaRPr lang="nl-NL"/>
          </a:p>
        </p:txBody>
      </p:sp>
    </p:spTree>
    <p:extLst>
      <p:ext uri="{BB962C8B-B14F-4D97-AF65-F5344CB8AC3E}">
        <p14:creationId xmlns:p14="http://schemas.microsoft.com/office/powerpoint/2010/main" val="159690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brengt ons bij het volgende punt welke initiatieven zijn er m.b.t. Open Access? </a:t>
            </a:r>
          </a:p>
          <a:p>
            <a:r>
              <a:rPr lang="nl-NL" dirty="0"/>
              <a:t>Een aantal maanden geleden zijn wij ons binnen de STZ meer gaan bezig houden met Open Access, vanuit een aantal ziekenhuizen kregen wij signalen zijn dat er behoefte is aan meer duidelijkheid over wat OA voor onze ziekenhuizen gaat betekenen.</a:t>
            </a:r>
          </a:p>
          <a:p>
            <a:r>
              <a:rPr lang="nl-NL" dirty="0"/>
              <a:t>Vanuit die gedachte hebben wij met de STZ kerngroep die bestaat uit Chantal den Haan, Rianne van Hof en Jolanda Janssen, voor dit onderwerp aangevuld met Eugenie Delvaux en Marion Heymans een start gemaakt om ons te oriënteren over wat er moet gebeuren met OA . Omdat wij als STZ niet alleen met dit vraagstuk zitten zijn </a:t>
            </a:r>
          </a:p>
          <a:p>
            <a:endParaRPr lang="nl-NL" dirty="0"/>
          </a:p>
          <a:p>
            <a:r>
              <a:rPr lang="nl-NL" dirty="0"/>
              <a:t>Wat wij tot nu toe gedaan hebben is een aantal stakeholders gesproken</a:t>
            </a:r>
          </a:p>
          <a:p>
            <a:pPr marL="171450" indent="-171450">
              <a:buFontTx/>
              <a:buChar char="-"/>
            </a:pPr>
            <a:r>
              <a:rPr lang="nl-NL" dirty="0" err="1"/>
              <a:t>SURf</a:t>
            </a:r>
            <a:endParaRPr lang="nl-NL" dirty="0"/>
          </a:p>
          <a:p>
            <a:pPr marL="171450" indent="-171450">
              <a:buFontTx/>
              <a:buChar char="-"/>
            </a:pPr>
            <a:r>
              <a:rPr lang="nl-NL" dirty="0"/>
              <a:t>Springer</a:t>
            </a:r>
          </a:p>
          <a:p>
            <a:pPr marL="171450" indent="-171450">
              <a:buFontTx/>
              <a:buChar char="-"/>
            </a:pPr>
            <a:r>
              <a:rPr lang="nl-NL" dirty="0"/>
              <a:t>https://www.google.com/url?sa=i&amp;url=https%3A%2F%2Fwww.ru.nl%2Fubn%2Fbibliotheek%2Flocaties%2Flibrary-of-science%2Fnieuws%2Fnatuurwetenschappen-wiskunde-informatica%2Fpresentatie-publiceren-open-access-laatste-0%2F&amp;psig=AOvVaw2OkrAx3SiauFMrKlmSh_FI&amp;ust=1600963024467000&amp;source=images&amp;cd=vfe&amp;ved=0CAIQjRxqFwoTCKDA4ZjS_-sCFQAAAAAdAAAAABAD</a:t>
            </a:r>
          </a:p>
        </p:txBody>
      </p:sp>
      <p:sp>
        <p:nvSpPr>
          <p:cNvPr id="4" name="Tijdelijke aanduiding voor dianummer 3"/>
          <p:cNvSpPr>
            <a:spLocks noGrp="1"/>
          </p:cNvSpPr>
          <p:nvPr>
            <p:ph type="sldNum" sz="quarter" idx="5"/>
          </p:nvPr>
        </p:nvSpPr>
        <p:spPr/>
        <p:txBody>
          <a:bodyPr/>
          <a:lstStyle/>
          <a:p>
            <a:fld id="{0EBA71A7-9D76-42E6-B482-0484EBACAA11}" type="slidenum">
              <a:rPr lang="nl-NL" smtClean="0"/>
              <a:t>9</a:t>
            </a:fld>
            <a:endParaRPr lang="nl-NL"/>
          </a:p>
        </p:txBody>
      </p:sp>
    </p:spTree>
    <p:extLst>
      <p:ext uri="{BB962C8B-B14F-4D97-AF65-F5344CB8AC3E}">
        <p14:creationId xmlns:p14="http://schemas.microsoft.com/office/powerpoint/2010/main" val="3243797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Acr597319216801283572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2307" y="903958"/>
            <a:ext cx="4207778" cy="3659501"/>
          </a:xfrm>
          <a:prstGeom prst="rect">
            <a:avLst/>
          </a:prstGeom>
        </p:spPr>
      </p:pic>
      <p:pic>
        <p:nvPicPr>
          <p:cNvPr id="8" name="Afbeelding 7"/>
          <p:cNvPicPr>
            <a:picLocks noChangeAspect="1"/>
          </p:cNvPicPr>
          <p:nvPr userDrawn="1"/>
        </p:nvPicPr>
        <p:blipFill>
          <a:blip r:embed="rId3"/>
          <a:stretch>
            <a:fillRect/>
          </a:stretch>
        </p:blipFill>
        <p:spPr>
          <a:xfrm>
            <a:off x="8362950" y="3778250"/>
            <a:ext cx="787400" cy="1943100"/>
          </a:xfrm>
          <a:prstGeom prst="rect">
            <a:avLst/>
          </a:prstGeom>
        </p:spPr>
      </p:pic>
      <p:pic>
        <p:nvPicPr>
          <p:cNvPr id="9" name="Afbeelding 8"/>
          <p:cNvPicPr>
            <a:picLocks noChangeAspect="1"/>
          </p:cNvPicPr>
          <p:nvPr userDrawn="1"/>
        </p:nvPicPr>
        <p:blipFill>
          <a:blip r:embed="rId4"/>
          <a:stretch>
            <a:fillRect/>
          </a:stretch>
        </p:blipFill>
        <p:spPr>
          <a:xfrm>
            <a:off x="0" y="-6350"/>
            <a:ext cx="787400" cy="1943100"/>
          </a:xfrm>
          <a:prstGeom prst="rect">
            <a:avLst/>
          </a:prstGeom>
        </p:spPr>
      </p:pic>
      <p:sp>
        <p:nvSpPr>
          <p:cNvPr id="2" name="Titel 1"/>
          <p:cNvSpPr>
            <a:spLocks noGrp="1"/>
          </p:cNvSpPr>
          <p:nvPr>
            <p:ph type="ctrTitle"/>
          </p:nvPr>
        </p:nvSpPr>
        <p:spPr>
          <a:xfrm>
            <a:off x="685800" y="3745846"/>
            <a:ext cx="7772400" cy="942629"/>
          </a:xfrm>
        </p:spPr>
        <p:txBody>
          <a:bodyPr>
            <a:normAutofit/>
          </a:bodyPr>
          <a:lstStyle>
            <a:lvl1pPr algn="ctr">
              <a:defRPr sz="2800"/>
            </a:lvl1pPr>
          </a:lstStyle>
          <a:p>
            <a:r>
              <a:rPr lang="en-US"/>
              <a:t>Titelstijl van model bewerken</a:t>
            </a:r>
            <a:endParaRPr lang="nl-NL" dirty="0"/>
          </a:p>
        </p:txBody>
      </p:sp>
      <p:sp>
        <p:nvSpPr>
          <p:cNvPr id="3" name="Subtitel 2"/>
          <p:cNvSpPr>
            <a:spLocks noGrp="1"/>
          </p:cNvSpPr>
          <p:nvPr>
            <p:ph type="subTitle" idx="1"/>
          </p:nvPr>
        </p:nvSpPr>
        <p:spPr>
          <a:xfrm>
            <a:off x="685800" y="4701635"/>
            <a:ext cx="7772400" cy="820222"/>
          </a:xfrm>
        </p:spPr>
        <p:txBody>
          <a:bodyPr>
            <a:normAutofit/>
          </a:bodyPr>
          <a:lstStyle>
            <a:lvl1pPr marL="0" indent="0" algn="ctr">
              <a:buNone/>
              <a:defRPr sz="2200">
                <a:solidFill>
                  <a:srgbClr val="3A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Tree>
    <p:extLst>
      <p:ext uri="{BB962C8B-B14F-4D97-AF65-F5344CB8AC3E}">
        <p14:creationId xmlns:p14="http://schemas.microsoft.com/office/powerpoint/2010/main" val="110718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 met titel en tekst of plaatje">
    <p:spTree>
      <p:nvGrpSpPr>
        <p:cNvPr id="1" name=""/>
        <p:cNvGrpSpPr/>
        <p:nvPr/>
      </p:nvGrpSpPr>
      <p:grpSpPr>
        <a:xfrm>
          <a:off x="0" y="0"/>
          <a:ext cx="0" cy="0"/>
          <a:chOff x="0" y="0"/>
          <a:chExt cx="0" cy="0"/>
        </a:xfrm>
      </p:grpSpPr>
      <p:sp>
        <p:nvSpPr>
          <p:cNvPr id="2" name="Titel 1"/>
          <p:cNvSpPr>
            <a:spLocks noGrp="1"/>
          </p:cNvSpPr>
          <p:nvPr>
            <p:ph type="title"/>
          </p:nvPr>
        </p:nvSpPr>
        <p:spPr>
          <a:xfrm>
            <a:off x="431706" y="5145"/>
            <a:ext cx="8255094" cy="896555"/>
          </a:xfrm>
        </p:spPr>
        <p:txBody>
          <a:bodyPr/>
          <a:lstStyle/>
          <a:p>
            <a:r>
              <a:rPr lang="en-US"/>
              <a:t>Titelstijl van model bewerken</a:t>
            </a:r>
            <a:endParaRPr lang="nl-NL"/>
          </a:p>
        </p:txBody>
      </p:sp>
      <p:sp>
        <p:nvSpPr>
          <p:cNvPr id="3" name="Tijdelijke aanduiding voor inhoud 2"/>
          <p:cNvSpPr>
            <a:spLocks noGrp="1"/>
          </p:cNvSpPr>
          <p:nvPr>
            <p:ph idx="1"/>
          </p:nvPr>
        </p:nvSpPr>
        <p:spPr>
          <a:xfrm>
            <a:off x="431705" y="1224736"/>
            <a:ext cx="8261189" cy="3720996"/>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cxnSp>
        <p:nvCxnSpPr>
          <p:cNvPr id="7" name="Rechte verbindingslijn 6"/>
          <p:cNvCxnSpPr/>
          <p:nvPr userDrawn="1"/>
        </p:nvCxnSpPr>
        <p:spPr>
          <a:xfrm>
            <a:off x="463295" y="920496"/>
            <a:ext cx="8229600" cy="1"/>
          </a:xfrm>
          <a:prstGeom prst="line">
            <a:avLst/>
          </a:prstGeom>
          <a:ln w="12700" cmpd="sng">
            <a:solidFill>
              <a:srgbClr val="F0830F"/>
            </a:solidFill>
          </a:ln>
          <a:effectLst/>
        </p:spPr>
        <p:style>
          <a:lnRef idx="2">
            <a:schemeClr val="accent1"/>
          </a:lnRef>
          <a:fillRef idx="0">
            <a:schemeClr val="accent1"/>
          </a:fillRef>
          <a:effectRef idx="1">
            <a:schemeClr val="accent1"/>
          </a:effectRef>
          <a:fontRef idx="minor">
            <a:schemeClr val="tx1"/>
          </a:fontRef>
        </p:style>
      </p:cxnSp>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2" y="5049664"/>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Tree>
    <p:extLst>
      <p:ext uri="{BB962C8B-B14F-4D97-AF65-F5344CB8AC3E}">
        <p14:creationId xmlns:p14="http://schemas.microsoft.com/office/powerpoint/2010/main" val="158422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 met  tekst of plaatj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501850"/>
            <a:ext cx="8229600" cy="4464496"/>
          </a:xfrm>
        </p:spPr>
        <p:txBody>
          <a:bodyPr lIns="108000" rIns="108000" anchor="t" anchorCtr="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2" y="5049664"/>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Tree>
    <p:extLst>
      <p:ext uri="{BB962C8B-B14F-4D97-AF65-F5344CB8AC3E}">
        <p14:creationId xmlns:p14="http://schemas.microsoft.com/office/powerpoint/2010/main" val="305106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a met titel en 2 kolommen">
    <p:spTree>
      <p:nvGrpSpPr>
        <p:cNvPr id="1" name=""/>
        <p:cNvGrpSpPr/>
        <p:nvPr/>
      </p:nvGrpSpPr>
      <p:grpSpPr>
        <a:xfrm>
          <a:off x="0" y="0"/>
          <a:ext cx="0" cy="0"/>
          <a:chOff x="0" y="0"/>
          <a:chExt cx="0" cy="0"/>
        </a:xfrm>
      </p:grpSpPr>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2" y="5049664"/>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
        <p:nvSpPr>
          <p:cNvPr id="2" name="Titel 1"/>
          <p:cNvSpPr>
            <a:spLocks noGrp="1"/>
          </p:cNvSpPr>
          <p:nvPr>
            <p:ph type="title"/>
          </p:nvPr>
        </p:nvSpPr>
        <p:spPr>
          <a:xfrm>
            <a:off x="467544" y="0"/>
            <a:ext cx="8229600" cy="901700"/>
          </a:xfrm>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111250"/>
            <a:ext cx="4038600" cy="3834482"/>
          </a:xfrm>
        </p:spPr>
        <p:txBody>
          <a:bodyPr/>
          <a:lstStyle>
            <a:lvl1pPr>
              <a:defRPr sz="2500">
                <a:solidFill>
                  <a:srgbClr val="3A0000"/>
                </a:solidFill>
              </a:defRPr>
            </a:lvl1pPr>
            <a:lvl2pPr>
              <a:defRPr sz="2200">
                <a:solidFill>
                  <a:srgbClr val="3A0000"/>
                </a:solidFill>
              </a:defRPr>
            </a:lvl2pPr>
            <a:lvl3pPr>
              <a:defRPr sz="1800">
                <a:solidFill>
                  <a:srgbClr val="3A0000"/>
                </a:solidFill>
              </a:defRPr>
            </a:lvl3pPr>
            <a:lvl4pPr>
              <a:defRPr sz="1400">
                <a:solidFill>
                  <a:srgbClr val="3A0000"/>
                </a:solidFill>
              </a:defRPr>
            </a:lvl4pPr>
            <a:lvl5pPr>
              <a:defRPr sz="1100">
                <a:solidFill>
                  <a:srgbClr val="3A0000"/>
                </a:solidFill>
              </a:defRPr>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Tijdelijke aanduiding voor inhoud 3"/>
          <p:cNvSpPr>
            <a:spLocks noGrp="1"/>
          </p:cNvSpPr>
          <p:nvPr>
            <p:ph sz="half" idx="2"/>
          </p:nvPr>
        </p:nvSpPr>
        <p:spPr>
          <a:xfrm>
            <a:off x="4648200" y="1111250"/>
            <a:ext cx="4038600" cy="3834482"/>
          </a:xfrm>
        </p:spPr>
        <p:txBody>
          <a:bodyPr/>
          <a:lstStyle>
            <a:lvl1pPr>
              <a:defRPr sz="2500"/>
            </a:lvl1pPr>
            <a:lvl2pPr>
              <a:defRPr sz="2200"/>
            </a:lvl2pPr>
            <a:lvl3pPr>
              <a:defRPr sz="1800"/>
            </a:lvl3pPr>
            <a:lvl4pPr>
              <a:defRPr sz="1400"/>
            </a:lvl4pPr>
            <a:lvl5pPr>
              <a:defRPr sz="11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cxnSp>
        <p:nvCxnSpPr>
          <p:cNvPr id="11" name="Rechte verbindingslijn 10"/>
          <p:cNvCxnSpPr/>
          <p:nvPr userDrawn="1"/>
        </p:nvCxnSpPr>
        <p:spPr>
          <a:xfrm>
            <a:off x="463295" y="913284"/>
            <a:ext cx="8229600" cy="1"/>
          </a:xfrm>
          <a:prstGeom prst="line">
            <a:avLst/>
          </a:prstGeom>
          <a:ln w="12700" cmpd="sng">
            <a:solidFill>
              <a:srgbClr val="F0830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57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 met 2 kolommen">
    <p:spTree>
      <p:nvGrpSpPr>
        <p:cNvPr id="1" name=""/>
        <p:cNvGrpSpPr/>
        <p:nvPr/>
      </p:nvGrpSpPr>
      <p:grpSpPr>
        <a:xfrm>
          <a:off x="0" y="0"/>
          <a:ext cx="0" cy="0"/>
          <a:chOff x="0" y="0"/>
          <a:chExt cx="0" cy="0"/>
        </a:xfrm>
      </p:grpSpPr>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2" y="5049664"/>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
        <p:nvSpPr>
          <p:cNvPr id="3" name="Tijdelijke aanduiding voor inhoud 2"/>
          <p:cNvSpPr>
            <a:spLocks noGrp="1"/>
          </p:cNvSpPr>
          <p:nvPr>
            <p:ph sz="half" idx="1"/>
          </p:nvPr>
        </p:nvSpPr>
        <p:spPr>
          <a:xfrm>
            <a:off x="457200" y="409228"/>
            <a:ext cx="4038600" cy="4536504"/>
          </a:xfrm>
        </p:spPr>
        <p:txBody>
          <a:bodyPr/>
          <a:lstStyle>
            <a:lvl1pPr>
              <a:defRPr sz="2500">
                <a:solidFill>
                  <a:srgbClr val="3A0000"/>
                </a:solidFill>
              </a:defRPr>
            </a:lvl1pPr>
            <a:lvl2pPr>
              <a:defRPr sz="2200">
                <a:solidFill>
                  <a:srgbClr val="3A0000"/>
                </a:solidFill>
              </a:defRPr>
            </a:lvl2pPr>
            <a:lvl3pPr>
              <a:defRPr sz="1800">
                <a:solidFill>
                  <a:srgbClr val="3A0000"/>
                </a:solidFill>
              </a:defRPr>
            </a:lvl3pPr>
            <a:lvl4pPr>
              <a:defRPr sz="1400">
                <a:solidFill>
                  <a:srgbClr val="3A0000"/>
                </a:solidFill>
              </a:defRPr>
            </a:lvl4pPr>
            <a:lvl5pPr>
              <a:defRPr sz="1100">
                <a:solidFill>
                  <a:srgbClr val="3A0000"/>
                </a:solidFill>
              </a:defRPr>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Tijdelijke aanduiding voor inhoud 3"/>
          <p:cNvSpPr>
            <a:spLocks noGrp="1"/>
          </p:cNvSpPr>
          <p:nvPr>
            <p:ph sz="half" idx="2"/>
          </p:nvPr>
        </p:nvSpPr>
        <p:spPr>
          <a:xfrm>
            <a:off x="4648200" y="409228"/>
            <a:ext cx="4038600" cy="4536504"/>
          </a:xfrm>
        </p:spPr>
        <p:txBody>
          <a:bodyPr/>
          <a:lstStyle>
            <a:lvl1pPr>
              <a:defRPr sz="2500"/>
            </a:lvl1pPr>
            <a:lvl2pPr>
              <a:defRPr sz="2200"/>
            </a:lvl2pPr>
            <a:lvl3pPr>
              <a:defRPr sz="1800"/>
            </a:lvl3pPr>
            <a:lvl4pPr>
              <a:defRPr sz="1400"/>
            </a:lvl4pPr>
            <a:lvl5pPr>
              <a:defRPr sz="11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Tree>
    <p:extLst>
      <p:ext uri="{BB962C8B-B14F-4D97-AF65-F5344CB8AC3E}">
        <p14:creationId xmlns:p14="http://schemas.microsoft.com/office/powerpoint/2010/main" val="429446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sp>
        <p:nvSpPr>
          <p:cNvPr id="2" name="Titel 1"/>
          <p:cNvSpPr>
            <a:spLocks noGrp="1"/>
          </p:cNvSpPr>
          <p:nvPr>
            <p:ph type="title"/>
          </p:nvPr>
        </p:nvSpPr>
        <p:spPr>
          <a:xfrm>
            <a:off x="2088576" y="4153644"/>
            <a:ext cx="6875912" cy="864096"/>
          </a:xfrm>
        </p:spPr>
        <p:txBody>
          <a:bodyPr/>
          <a:lstStyle/>
          <a:p>
            <a:r>
              <a:rPr lang="en-US"/>
              <a:t>Titelstijl van model bewerken</a:t>
            </a:r>
            <a:endParaRPr lang="nl-NL"/>
          </a:p>
        </p:txBody>
      </p:sp>
      <p:pic>
        <p:nvPicPr>
          <p:cNvPr id="6" name="Afbeelding 5" descr="NwZ-beeld-1 retouch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50604" cy="4069957"/>
          </a:xfrm>
          <a:prstGeom prst="rect">
            <a:avLst/>
          </a:prstGeom>
        </p:spPr>
      </p:pic>
      <p:pic>
        <p:nvPicPr>
          <p:cNvPr id="7" name="Afbeelding 6" descr="Acr597319216801283572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45041"/>
            <a:ext cx="2088576" cy="1816432"/>
          </a:xfrm>
          <a:prstGeom prst="rect">
            <a:avLst/>
          </a:prstGeom>
        </p:spPr>
      </p:pic>
      <p:cxnSp>
        <p:nvCxnSpPr>
          <p:cNvPr id="8" name="Rechte verbindingslijn 7"/>
          <p:cNvCxnSpPr/>
          <p:nvPr userDrawn="1"/>
        </p:nvCxnSpPr>
        <p:spPr>
          <a:xfrm flipV="1">
            <a:off x="2088576" y="4276912"/>
            <a:ext cx="0" cy="1279338"/>
          </a:xfrm>
          <a:prstGeom prst="line">
            <a:avLst/>
          </a:prstGeom>
          <a:ln>
            <a:solidFill>
              <a:srgbClr val="45240B"/>
            </a:solidFill>
          </a:ln>
        </p:spPr>
        <p:style>
          <a:lnRef idx="1">
            <a:schemeClr val="dk1"/>
          </a:lnRef>
          <a:fillRef idx="0">
            <a:schemeClr val="dk1"/>
          </a:fillRef>
          <a:effectRef idx="0">
            <a:schemeClr val="dk1"/>
          </a:effectRef>
          <a:fontRef idx="minor">
            <a:schemeClr val="tx1"/>
          </a:fontRef>
        </p:style>
      </p:cxnSp>
      <p:pic>
        <p:nvPicPr>
          <p:cNvPr id="9" name="Afbeelding 8"/>
          <p:cNvPicPr>
            <a:picLocks noChangeAspect="1"/>
          </p:cNvPicPr>
          <p:nvPr userDrawn="1"/>
        </p:nvPicPr>
        <p:blipFill>
          <a:blip r:embed="rId4"/>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5"/>
          <a:stretch>
            <a:fillRect/>
          </a:stretch>
        </p:blipFill>
        <p:spPr>
          <a:xfrm>
            <a:off x="-94" y="0"/>
            <a:ext cx="431800" cy="901700"/>
          </a:xfrm>
          <a:prstGeom prst="rect">
            <a:avLst/>
          </a:prstGeom>
        </p:spPr>
      </p:pic>
      <p:sp>
        <p:nvSpPr>
          <p:cNvPr id="11" name="Subtitel 2"/>
          <p:cNvSpPr>
            <a:spLocks noGrp="1"/>
          </p:cNvSpPr>
          <p:nvPr>
            <p:ph type="subTitle" idx="1"/>
          </p:nvPr>
        </p:nvSpPr>
        <p:spPr>
          <a:xfrm>
            <a:off x="2088576" y="5017740"/>
            <a:ext cx="6630228" cy="676205"/>
          </a:xfrm>
        </p:spPr>
        <p:txBody>
          <a:bodyPr>
            <a:normAutofit/>
          </a:bodyPr>
          <a:lstStyle>
            <a:lvl1pPr marL="0" indent="0" algn="l">
              <a:buNone/>
              <a:defRPr sz="2200">
                <a:solidFill>
                  <a:srgbClr val="3A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Tree>
    <p:extLst>
      <p:ext uri="{BB962C8B-B14F-4D97-AF65-F5344CB8AC3E}">
        <p14:creationId xmlns:p14="http://schemas.microsoft.com/office/powerpoint/2010/main" val="169851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foto zelf toevoegen">
    <p:spTree>
      <p:nvGrpSpPr>
        <p:cNvPr id="1" name=""/>
        <p:cNvGrpSpPr/>
        <p:nvPr/>
      </p:nvGrpSpPr>
      <p:grpSpPr>
        <a:xfrm>
          <a:off x="0" y="0"/>
          <a:ext cx="0" cy="0"/>
          <a:chOff x="0" y="0"/>
          <a:chExt cx="0" cy="0"/>
        </a:xfrm>
      </p:grpSpPr>
      <p:sp>
        <p:nvSpPr>
          <p:cNvPr id="2" name="Titel 1"/>
          <p:cNvSpPr>
            <a:spLocks noGrp="1"/>
          </p:cNvSpPr>
          <p:nvPr>
            <p:ph type="title"/>
          </p:nvPr>
        </p:nvSpPr>
        <p:spPr>
          <a:xfrm>
            <a:off x="2094832" y="4153644"/>
            <a:ext cx="6869656" cy="792088"/>
          </a:xfrm>
        </p:spPr>
        <p:txBody>
          <a:bodyPr anchor="ctr" anchorCtr="0">
            <a:noAutofit/>
          </a:bodyPr>
          <a:lstStyle>
            <a:lvl1pPr algn="l">
              <a:defRPr sz="2600" b="1"/>
            </a:lvl1pPr>
          </a:lstStyle>
          <a:p>
            <a:r>
              <a:rPr lang="en-US"/>
              <a:t>Titelstijl van model bewerken</a:t>
            </a:r>
            <a:endParaRPr lang="nl-NL" dirty="0"/>
          </a:p>
        </p:txBody>
      </p:sp>
      <p:sp>
        <p:nvSpPr>
          <p:cNvPr id="3" name="Tijdelijke aanduiding voor afbeelding 2"/>
          <p:cNvSpPr>
            <a:spLocks noGrp="1"/>
          </p:cNvSpPr>
          <p:nvPr>
            <p:ph type="pic" idx="1"/>
          </p:nvPr>
        </p:nvSpPr>
        <p:spPr>
          <a:xfrm>
            <a:off x="2083006" y="337220"/>
            <a:ext cx="6593123"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Sleep de afbeelding naar de tijdelijke aanduiding of klik op het pictogram als u een afbeelding wilt toevoegen</a:t>
            </a:r>
            <a:endParaRPr lang="nl-NL"/>
          </a:p>
        </p:txBody>
      </p:sp>
      <p:pic>
        <p:nvPicPr>
          <p:cNvPr id="8" name="Afbeelding 7" descr="Acr597319216801283572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6" y="4014070"/>
            <a:ext cx="2088576" cy="1816432"/>
          </a:xfrm>
          <a:prstGeom prst="rect">
            <a:avLst/>
          </a:prstGeom>
        </p:spPr>
      </p:pic>
      <p:cxnSp>
        <p:nvCxnSpPr>
          <p:cNvPr id="9" name="Rechte verbindingslijn 8"/>
          <p:cNvCxnSpPr/>
          <p:nvPr userDrawn="1"/>
        </p:nvCxnSpPr>
        <p:spPr>
          <a:xfrm flipH="1">
            <a:off x="323528" y="4060763"/>
            <a:ext cx="8396336" cy="0"/>
          </a:xfrm>
          <a:prstGeom prst="line">
            <a:avLst/>
          </a:prstGeom>
          <a:ln>
            <a:solidFill>
              <a:srgbClr val="45240B"/>
            </a:solidFill>
          </a:ln>
        </p:spPr>
        <p:style>
          <a:lnRef idx="1">
            <a:schemeClr val="dk1"/>
          </a:lnRef>
          <a:fillRef idx="0">
            <a:schemeClr val="dk1"/>
          </a:fillRef>
          <a:effectRef idx="0">
            <a:schemeClr val="dk1"/>
          </a:effectRef>
          <a:fontRef idx="minor">
            <a:schemeClr val="tx1"/>
          </a:fontRef>
        </p:style>
      </p:cxnSp>
      <p:pic>
        <p:nvPicPr>
          <p:cNvPr id="10" name="Afbeelding 9"/>
          <p:cNvPicPr>
            <a:picLocks noChangeAspect="1"/>
          </p:cNvPicPr>
          <p:nvPr userDrawn="1"/>
        </p:nvPicPr>
        <p:blipFill>
          <a:blip r:embed="rId3"/>
          <a:stretch>
            <a:fillRect/>
          </a:stretch>
        </p:blipFill>
        <p:spPr>
          <a:xfrm>
            <a:off x="8718804" y="4822718"/>
            <a:ext cx="431800" cy="901700"/>
          </a:xfrm>
          <a:prstGeom prst="rect">
            <a:avLst/>
          </a:prstGeom>
        </p:spPr>
      </p:pic>
      <p:pic>
        <p:nvPicPr>
          <p:cNvPr id="11" name="Afbeelding 10"/>
          <p:cNvPicPr>
            <a:picLocks noChangeAspect="1"/>
          </p:cNvPicPr>
          <p:nvPr userDrawn="1"/>
        </p:nvPicPr>
        <p:blipFill>
          <a:blip r:embed="rId4"/>
          <a:stretch>
            <a:fillRect/>
          </a:stretch>
        </p:blipFill>
        <p:spPr>
          <a:xfrm>
            <a:off x="-94" y="0"/>
            <a:ext cx="431800" cy="901700"/>
          </a:xfrm>
          <a:prstGeom prst="rect">
            <a:avLst/>
          </a:prstGeom>
        </p:spPr>
      </p:pic>
      <p:cxnSp>
        <p:nvCxnSpPr>
          <p:cNvPr id="12" name="Rechte verbindingslijn 11"/>
          <p:cNvCxnSpPr/>
          <p:nvPr userDrawn="1"/>
        </p:nvCxnSpPr>
        <p:spPr>
          <a:xfrm flipV="1">
            <a:off x="2088576" y="4276912"/>
            <a:ext cx="0" cy="1279338"/>
          </a:xfrm>
          <a:prstGeom prst="line">
            <a:avLst/>
          </a:prstGeom>
          <a:ln>
            <a:solidFill>
              <a:srgbClr val="45240B"/>
            </a:solidFill>
          </a:ln>
        </p:spPr>
        <p:style>
          <a:lnRef idx="1">
            <a:schemeClr val="dk1"/>
          </a:lnRef>
          <a:fillRef idx="0">
            <a:schemeClr val="dk1"/>
          </a:fillRef>
          <a:effectRef idx="0">
            <a:schemeClr val="dk1"/>
          </a:effectRef>
          <a:fontRef idx="minor">
            <a:schemeClr val="tx1"/>
          </a:fontRef>
        </p:style>
      </p:cxnSp>
      <p:sp>
        <p:nvSpPr>
          <p:cNvPr id="21" name="Subtitel 2"/>
          <p:cNvSpPr>
            <a:spLocks noGrp="1"/>
          </p:cNvSpPr>
          <p:nvPr>
            <p:ph type="subTitle" idx="10"/>
          </p:nvPr>
        </p:nvSpPr>
        <p:spPr>
          <a:xfrm>
            <a:off x="2094832" y="4945732"/>
            <a:ext cx="6731132" cy="676205"/>
          </a:xfrm>
        </p:spPr>
        <p:txBody>
          <a:bodyPr>
            <a:normAutofit/>
          </a:bodyPr>
          <a:lstStyle>
            <a:lvl1pPr marL="0" indent="0" algn="l">
              <a:buNone/>
              <a:defRPr sz="2200">
                <a:solidFill>
                  <a:srgbClr val="3A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Tree>
    <p:extLst>
      <p:ext uri="{BB962C8B-B14F-4D97-AF65-F5344CB8AC3E}">
        <p14:creationId xmlns:p14="http://schemas.microsoft.com/office/powerpoint/2010/main" val="27493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ftiteling">
    <p:spTree>
      <p:nvGrpSpPr>
        <p:cNvPr id="1" name=""/>
        <p:cNvGrpSpPr/>
        <p:nvPr/>
      </p:nvGrpSpPr>
      <p:grpSpPr>
        <a:xfrm>
          <a:off x="0" y="0"/>
          <a:ext cx="0" cy="0"/>
          <a:chOff x="0" y="0"/>
          <a:chExt cx="0" cy="0"/>
        </a:xfrm>
      </p:grpSpPr>
      <p:pic>
        <p:nvPicPr>
          <p:cNvPr id="5" name="Afbeelding 4"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2000" y="2137500"/>
            <a:ext cx="3600000" cy="853610"/>
          </a:xfrm>
          <a:prstGeom prst="rect">
            <a:avLst/>
          </a:prstGeom>
        </p:spPr>
      </p:pic>
      <p:sp>
        <p:nvSpPr>
          <p:cNvPr id="6" name="Tekstvak 5"/>
          <p:cNvSpPr txBox="1"/>
          <p:nvPr userDrawn="1"/>
        </p:nvSpPr>
        <p:spPr>
          <a:xfrm>
            <a:off x="2772000" y="3146988"/>
            <a:ext cx="3599999" cy="369332"/>
          </a:xfrm>
          <a:prstGeom prst="rect">
            <a:avLst/>
          </a:prstGeom>
          <a:noFill/>
        </p:spPr>
        <p:txBody>
          <a:bodyPr wrap="square" rtlCol="0">
            <a:spAutoFit/>
          </a:bodyPr>
          <a:lstStyle/>
          <a:p>
            <a:pPr algn="ctr"/>
            <a:r>
              <a:rPr lang="nl-NL" sz="1800" dirty="0">
                <a:solidFill>
                  <a:srgbClr val="F68800"/>
                </a:solidFill>
                <a:latin typeface="Verdana"/>
              </a:rPr>
              <a:t>Bedankt en tot ziens</a:t>
            </a:r>
          </a:p>
        </p:txBody>
      </p:sp>
      <p:pic>
        <p:nvPicPr>
          <p:cNvPr id="7" name="Afbeelding 6"/>
          <p:cNvPicPr>
            <a:picLocks noChangeAspect="1"/>
          </p:cNvPicPr>
          <p:nvPr userDrawn="1"/>
        </p:nvPicPr>
        <p:blipFill>
          <a:blip r:embed="rId3"/>
          <a:stretch>
            <a:fillRect/>
          </a:stretch>
        </p:blipFill>
        <p:spPr>
          <a:xfrm>
            <a:off x="8718804" y="4822718"/>
            <a:ext cx="431800" cy="901700"/>
          </a:xfrm>
          <a:prstGeom prst="rect">
            <a:avLst/>
          </a:prstGeom>
        </p:spPr>
      </p:pic>
      <p:pic>
        <p:nvPicPr>
          <p:cNvPr id="8" name="Afbeelding 7"/>
          <p:cNvPicPr>
            <a:picLocks noChangeAspect="1"/>
          </p:cNvPicPr>
          <p:nvPr userDrawn="1"/>
        </p:nvPicPr>
        <p:blipFill>
          <a:blip r:embed="rId4"/>
          <a:stretch>
            <a:fillRect/>
          </a:stretch>
        </p:blipFill>
        <p:spPr>
          <a:xfrm>
            <a:off x="-94" y="0"/>
            <a:ext cx="431800" cy="901700"/>
          </a:xfrm>
          <a:prstGeom prst="rect">
            <a:avLst/>
          </a:prstGeom>
        </p:spPr>
      </p:pic>
    </p:spTree>
    <p:extLst>
      <p:ext uri="{BB962C8B-B14F-4D97-AF65-F5344CB8AC3E}">
        <p14:creationId xmlns:p14="http://schemas.microsoft.com/office/powerpoint/2010/main" val="254298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48574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54" r:id="rId6"/>
    <p:sldLayoutId id="2147483657" r:id="rId7"/>
    <p:sldLayoutId id="2147483655" r:id="rId8"/>
  </p:sldLayoutIdLst>
  <p:txStyles>
    <p:titleStyle>
      <a:lvl1pPr algn="l" defTabSz="457200" rtl="0" eaLnBrk="1" latinLnBrk="0" hangingPunct="1">
        <a:spcBef>
          <a:spcPct val="0"/>
        </a:spcBef>
        <a:buNone/>
        <a:defRPr sz="2600" b="1" i="0" kern="1200">
          <a:solidFill>
            <a:srgbClr val="F68800"/>
          </a:solidFill>
          <a:latin typeface="Verdana"/>
          <a:ea typeface="+mj-ea"/>
          <a:cs typeface="Verdana"/>
        </a:defRPr>
      </a:lvl1pPr>
    </p:titleStyle>
    <p:bodyStyle>
      <a:lvl1pPr marL="252000" indent="-252000" algn="l" defTabSz="457200" rtl="0" eaLnBrk="1" latinLnBrk="0" hangingPunct="1">
        <a:spcBef>
          <a:spcPct val="20000"/>
        </a:spcBef>
        <a:buFont typeface="Arial"/>
        <a:buChar char="•"/>
        <a:defRPr sz="2500" b="0" i="0" kern="1200">
          <a:solidFill>
            <a:srgbClr val="3A0000"/>
          </a:solidFill>
          <a:latin typeface="Verdana"/>
          <a:ea typeface="+mn-ea"/>
          <a:cs typeface="Verdana"/>
        </a:defRPr>
      </a:lvl1pPr>
      <a:lvl2pPr marL="576000" indent="-216000" algn="l" defTabSz="457200" rtl="0" eaLnBrk="1" latinLnBrk="0" hangingPunct="1">
        <a:spcBef>
          <a:spcPct val="20000"/>
        </a:spcBef>
        <a:buFont typeface="Arial"/>
        <a:buChar char="•"/>
        <a:defRPr sz="2200" b="0" i="0" kern="1200">
          <a:solidFill>
            <a:srgbClr val="3A0000"/>
          </a:solidFill>
          <a:latin typeface="Verdana"/>
          <a:ea typeface="+mn-ea"/>
          <a:cs typeface="Verdana"/>
        </a:defRPr>
      </a:lvl2pPr>
      <a:lvl3pPr marL="828000" indent="-180000" algn="l" defTabSz="457200" rtl="0" eaLnBrk="1" latinLnBrk="0" hangingPunct="1">
        <a:spcBef>
          <a:spcPct val="20000"/>
        </a:spcBef>
        <a:buFont typeface="Arial"/>
        <a:buChar char="•"/>
        <a:defRPr sz="1800" b="0" i="0" kern="1200">
          <a:solidFill>
            <a:srgbClr val="3A0000"/>
          </a:solidFill>
          <a:latin typeface="Verdana"/>
          <a:ea typeface="+mn-ea"/>
          <a:cs typeface="Verdana"/>
        </a:defRPr>
      </a:lvl3pPr>
      <a:lvl4pPr marL="1044000" indent="-144000" algn="l" defTabSz="457200" rtl="0" eaLnBrk="1" latinLnBrk="0" hangingPunct="1">
        <a:spcBef>
          <a:spcPct val="20000"/>
        </a:spcBef>
        <a:buFont typeface="Arial"/>
        <a:buChar char="•"/>
        <a:defRPr sz="1400" b="0" i="0" kern="1200">
          <a:solidFill>
            <a:srgbClr val="3A0000"/>
          </a:solidFill>
          <a:latin typeface="Verdana"/>
          <a:ea typeface="+mn-ea"/>
          <a:cs typeface="Verdana"/>
        </a:defRPr>
      </a:lvl4pPr>
      <a:lvl5pPr marL="1260000" indent="-108000" algn="l" defTabSz="457200" rtl="0" eaLnBrk="1" latinLnBrk="0" hangingPunct="1">
        <a:spcBef>
          <a:spcPct val="20000"/>
        </a:spcBef>
        <a:buFont typeface="Arial"/>
        <a:buChar char="•"/>
        <a:defRPr sz="1100" b="0" i="0" kern="1200">
          <a:solidFill>
            <a:srgbClr val="3A0000"/>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google.com/url?sa=i&amp;url=https://www.dewereldvanjam.nl/&amp;psig=AOvVaw16LSoToVeqgyFjZl7DcKQq&amp;ust=1600773713247000&amp;source=images&amp;cd=vfe&amp;ved=0CAIQjRxqFwoTCLjMtP-Q-usCFQAAAAAdAAAAABA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nl/url?sa=i&amp;url=https://www.rug.nl/library/news/181009-screening-paywall-the-movie-open-access&amp;psig=AOvVaw36E2Dai1QZpBJD_bf3X0H8&amp;ust=1598615515333000&amp;source=images&amp;cd=vfe&amp;ved=0CAIQjRxqFwoTCLiF-Iepu-sCFQAAAAAdAAAAABAJ"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google.nl/url?sa=i&amp;url=https://nl.wikipedia.org/wiki/Open_access&amp;psig=AOvVaw0nP8s0eWeRTpkPPfgs5cQ3&amp;ust=1598615575117000&amp;source=images&amp;cd=vfe&amp;ved=0CAIQjRxqFwoTCPCXhaCpu-sCFQAAAAAdAAAAABAD"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google.nl/url?sa=i&amp;url=http://www.marketingmanusa.com/printing.html&amp;psig=AOvVaw1gqz-2OYSCsFuOvKyeeWvx&amp;ust=1598626440023000&amp;source=images&amp;cd=vfe&amp;ved=0CAIQjRxqFwoTCPDOgObRu-sCFQAAAAAdAAAAABAQ"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nl/url?sa=i&amp;url=https://kib.ki.se/en/publish-analyse/publish-open-access/why-open-access&amp;psig=AOvVaw1wyZYdh-FArqOXdTIi8Njq&amp;ust=1598623590199000&amp;source=images&amp;cd=vfe&amp;ved=0CAIQjRxqFwoTCLiXupPHu-sCFQAAAAAdAAAAAB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Open Access bij niet-academische instellingen </a:t>
            </a:r>
          </a:p>
        </p:txBody>
      </p:sp>
      <p:pic>
        <p:nvPicPr>
          <p:cNvPr id="5" name="Tijdelijke aanduiding voor afbeelding 4">
            <a:extLst>
              <a:ext uri="{FF2B5EF4-FFF2-40B4-BE49-F238E27FC236}">
                <a16:creationId xmlns:a16="http://schemas.microsoft.com/office/drawing/2014/main" id="{21517B37-C033-4394-AE56-807AFE859862}"/>
              </a:ext>
            </a:extLst>
          </p:cNvPr>
          <p:cNvPicPr>
            <a:picLocks noGrp="1" noChangeAspect="1"/>
          </p:cNvPicPr>
          <p:nvPr>
            <p:ph type="pic" idx="1"/>
          </p:nvPr>
        </p:nvPicPr>
        <p:blipFill>
          <a:blip r:embed="rId3"/>
          <a:srcRect t="9519" b="9519"/>
          <a:stretch>
            <a:fillRect/>
          </a:stretch>
        </p:blipFill>
        <p:spPr>
          <a:prstGeom prst="rect">
            <a:avLst/>
          </a:prstGeom>
        </p:spPr>
      </p:pic>
      <p:sp>
        <p:nvSpPr>
          <p:cNvPr id="3" name="Ondertitel 2"/>
          <p:cNvSpPr>
            <a:spLocks noGrp="1"/>
          </p:cNvSpPr>
          <p:nvPr>
            <p:ph type="subTitle" idx="10"/>
          </p:nvPr>
        </p:nvSpPr>
        <p:spPr/>
        <p:txBody>
          <a:bodyPr>
            <a:normAutofit fontScale="92500" lnSpcReduction="20000"/>
          </a:bodyPr>
          <a:lstStyle/>
          <a:p>
            <a:r>
              <a:rPr lang="nl-NL" dirty="0"/>
              <a:t>Marjan Bakker</a:t>
            </a:r>
          </a:p>
          <a:p>
            <a:r>
              <a:rPr lang="nl-NL" dirty="0"/>
              <a:t>Noordwest Ziekenhuisgroep</a:t>
            </a:r>
          </a:p>
        </p:txBody>
      </p:sp>
    </p:spTree>
    <p:extLst>
      <p:ext uri="{BB962C8B-B14F-4D97-AF65-F5344CB8AC3E}">
        <p14:creationId xmlns:p14="http://schemas.microsoft.com/office/powerpoint/2010/main" val="68383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9CBBD-48DE-45C4-8FED-4F9EC143B3CC}"/>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FEB818FD-3B3E-4870-A65C-756E4F967EB7}"/>
              </a:ext>
            </a:extLst>
          </p:cNvPr>
          <p:cNvPicPr>
            <a:picLocks noGrp="1" noChangeAspect="1"/>
          </p:cNvPicPr>
          <p:nvPr>
            <p:ph idx="1"/>
          </p:nvPr>
        </p:nvPicPr>
        <p:blipFill>
          <a:blip r:embed="rId2"/>
          <a:stretch>
            <a:fillRect/>
          </a:stretch>
        </p:blipFill>
        <p:spPr>
          <a:xfrm>
            <a:off x="2092127" y="1223963"/>
            <a:ext cx="4940696" cy="3721100"/>
          </a:xfrm>
          <a:prstGeom prst="rect">
            <a:avLst/>
          </a:prstGeom>
        </p:spPr>
      </p:pic>
    </p:spTree>
    <p:extLst>
      <p:ext uri="{BB962C8B-B14F-4D97-AF65-F5344CB8AC3E}">
        <p14:creationId xmlns:p14="http://schemas.microsoft.com/office/powerpoint/2010/main" val="230681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090FC-5724-4BCF-B0B0-FDAB12A2BBEE}"/>
              </a:ext>
            </a:extLst>
          </p:cNvPr>
          <p:cNvSpPr>
            <a:spLocks noGrp="1"/>
          </p:cNvSpPr>
          <p:nvPr>
            <p:ph type="title"/>
          </p:nvPr>
        </p:nvSpPr>
        <p:spPr/>
        <p:txBody>
          <a:bodyPr/>
          <a:lstStyle/>
          <a:p>
            <a:r>
              <a:rPr lang="nl-NL" dirty="0"/>
              <a:t>Tips</a:t>
            </a:r>
          </a:p>
        </p:txBody>
      </p:sp>
      <p:sp>
        <p:nvSpPr>
          <p:cNvPr id="3" name="Tijdelijke aanduiding voor inhoud 2">
            <a:extLst>
              <a:ext uri="{FF2B5EF4-FFF2-40B4-BE49-F238E27FC236}">
                <a16:creationId xmlns:a16="http://schemas.microsoft.com/office/drawing/2014/main" id="{2326EFC7-9081-4E2B-B36E-43122BD68C41}"/>
              </a:ext>
            </a:extLst>
          </p:cNvPr>
          <p:cNvSpPr>
            <a:spLocks noGrp="1"/>
          </p:cNvSpPr>
          <p:nvPr>
            <p:ph idx="1"/>
          </p:nvPr>
        </p:nvSpPr>
        <p:spPr/>
        <p:txBody>
          <a:bodyPr>
            <a:normAutofit fontScale="77500" lnSpcReduction="20000"/>
          </a:bodyPr>
          <a:lstStyle/>
          <a:p>
            <a:pPr marL="0" indent="0">
              <a:buNone/>
            </a:pPr>
            <a:r>
              <a:rPr lang="nl-NL" dirty="0"/>
              <a:t>Wat kan je doen? </a:t>
            </a:r>
          </a:p>
          <a:p>
            <a:pPr marL="0" indent="0">
              <a:buNone/>
            </a:pPr>
            <a:endParaRPr lang="nl-NL" dirty="0"/>
          </a:p>
          <a:p>
            <a:r>
              <a:rPr lang="nl-NL" dirty="0"/>
              <a:t> Creëer bewustwording over OA binnen je organisatie</a:t>
            </a:r>
          </a:p>
          <a:p>
            <a:pPr marL="0" indent="0">
              <a:buNone/>
            </a:pPr>
            <a:endParaRPr lang="nl-NL" dirty="0"/>
          </a:p>
          <a:p>
            <a:pPr marL="342900" indent="-342900">
              <a:buFont typeface="Arial" panose="020B0604020202020204" pitchFamily="34" charset="0"/>
              <a:buChar char="•"/>
            </a:pPr>
            <a:r>
              <a:rPr lang="nl-NL" dirty="0"/>
              <a:t>Bekijk goed wat de subsidieverstrekker eist en biedt.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Neem kosten OA mee in je projectaanvraag / onderzoek begroting</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Open access is niet altijd tegen betaling: zoek in het DOAJ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Vraag subsidie binnen je organisatie</a:t>
            </a:r>
          </a:p>
          <a:p>
            <a:endParaRPr lang="nl-NL" dirty="0"/>
          </a:p>
          <a:p>
            <a:pPr marL="0" indent="0">
              <a:buNone/>
            </a:pPr>
            <a:endParaRPr lang="nl-NL" dirty="0"/>
          </a:p>
          <a:p>
            <a:endParaRPr lang="nl-NL" dirty="0"/>
          </a:p>
          <a:p>
            <a:pPr marL="0" indent="0">
              <a:buNone/>
            </a:pPr>
            <a:endParaRPr lang="nl-NL" dirty="0"/>
          </a:p>
        </p:txBody>
      </p:sp>
      <p:pic>
        <p:nvPicPr>
          <p:cNvPr id="4" name="Afbeelding 3">
            <a:extLst>
              <a:ext uri="{FF2B5EF4-FFF2-40B4-BE49-F238E27FC236}">
                <a16:creationId xmlns:a16="http://schemas.microsoft.com/office/drawing/2014/main" id="{E5E4BE35-C7F1-46CE-AEAD-7FFF140E328F}"/>
              </a:ext>
            </a:extLst>
          </p:cNvPr>
          <p:cNvPicPr>
            <a:picLocks noChangeAspect="1"/>
          </p:cNvPicPr>
          <p:nvPr/>
        </p:nvPicPr>
        <p:blipFill>
          <a:blip r:embed="rId3"/>
          <a:stretch>
            <a:fillRect/>
          </a:stretch>
        </p:blipFill>
        <p:spPr>
          <a:xfrm>
            <a:off x="4932040" y="4945732"/>
            <a:ext cx="1164437" cy="591363"/>
          </a:xfrm>
          <a:prstGeom prst="rect">
            <a:avLst/>
          </a:prstGeom>
        </p:spPr>
      </p:pic>
    </p:spTree>
    <p:extLst>
      <p:ext uri="{BB962C8B-B14F-4D97-AF65-F5344CB8AC3E}">
        <p14:creationId xmlns:p14="http://schemas.microsoft.com/office/powerpoint/2010/main" val="137994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9E8BB-B453-4BD6-81AB-421D75C13DF3}"/>
              </a:ext>
            </a:extLst>
          </p:cNvPr>
          <p:cNvSpPr>
            <a:spLocks noGrp="1"/>
          </p:cNvSpPr>
          <p:nvPr>
            <p:ph type="title"/>
          </p:nvPr>
        </p:nvSpPr>
        <p:spPr/>
        <p:txBody>
          <a:bodyPr/>
          <a:lstStyle/>
          <a:p>
            <a:r>
              <a:rPr lang="nl-NL" dirty="0"/>
              <a:t>Hoe nu verder?</a:t>
            </a:r>
          </a:p>
        </p:txBody>
      </p:sp>
      <p:sp>
        <p:nvSpPr>
          <p:cNvPr id="3" name="Tijdelijke aanduiding voor inhoud 2">
            <a:extLst>
              <a:ext uri="{FF2B5EF4-FFF2-40B4-BE49-F238E27FC236}">
                <a16:creationId xmlns:a16="http://schemas.microsoft.com/office/drawing/2014/main" id="{9F1BEF36-B320-440A-B116-C5652FB7580D}"/>
              </a:ext>
            </a:extLst>
          </p:cNvPr>
          <p:cNvSpPr>
            <a:spLocks noGrp="1"/>
          </p:cNvSpPr>
          <p:nvPr>
            <p:ph idx="1"/>
          </p:nvPr>
        </p:nvSpPr>
        <p:spPr/>
        <p:txBody>
          <a:bodyPr/>
          <a:lstStyle/>
          <a:p>
            <a:r>
              <a:rPr lang="nl-NL" dirty="0"/>
              <a:t>Haalbaarheidsstudie 100% Open Access en een Nationaal Consortium</a:t>
            </a:r>
          </a:p>
        </p:txBody>
      </p:sp>
      <p:pic>
        <p:nvPicPr>
          <p:cNvPr id="4" name="Afbeelding 3">
            <a:extLst>
              <a:ext uri="{FF2B5EF4-FFF2-40B4-BE49-F238E27FC236}">
                <a16:creationId xmlns:a16="http://schemas.microsoft.com/office/drawing/2014/main" id="{DC9C7633-A519-465A-8673-26BBE143E430}"/>
              </a:ext>
            </a:extLst>
          </p:cNvPr>
          <p:cNvPicPr>
            <a:picLocks noChangeAspect="1"/>
          </p:cNvPicPr>
          <p:nvPr/>
        </p:nvPicPr>
        <p:blipFill>
          <a:blip r:embed="rId3"/>
          <a:stretch>
            <a:fillRect/>
          </a:stretch>
        </p:blipFill>
        <p:spPr>
          <a:xfrm>
            <a:off x="4038253" y="1937277"/>
            <a:ext cx="4857750" cy="3125153"/>
          </a:xfrm>
          <a:prstGeom prst="rect">
            <a:avLst/>
          </a:prstGeom>
        </p:spPr>
      </p:pic>
      <p:sp>
        <p:nvSpPr>
          <p:cNvPr id="5" name="Tekstvak 4">
            <a:extLst>
              <a:ext uri="{FF2B5EF4-FFF2-40B4-BE49-F238E27FC236}">
                <a16:creationId xmlns:a16="http://schemas.microsoft.com/office/drawing/2014/main" id="{F9D81022-F7CE-4EF0-B027-AB9021255A3A}"/>
              </a:ext>
            </a:extLst>
          </p:cNvPr>
          <p:cNvSpPr txBox="1"/>
          <p:nvPr/>
        </p:nvSpPr>
        <p:spPr>
          <a:xfrm>
            <a:off x="2771800" y="5449788"/>
            <a:ext cx="5760640" cy="584775"/>
          </a:xfrm>
          <a:prstGeom prst="rect">
            <a:avLst/>
          </a:prstGeom>
          <a:noFill/>
        </p:spPr>
        <p:txBody>
          <a:bodyPr wrap="square" rtlCol="0">
            <a:spAutoFit/>
          </a:bodyPr>
          <a:lstStyle/>
          <a:p>
            <a:r>
              <a:rPr lang="nl-NL" sz="800" dirty="0">
                <a:solidFill>
                  <a:schemeClr val="accent5">
                    <a:lumMod val="60000"/>
                    <a:lumOff val="40000"/>
                  </a:schemeClr>
                </a:solidFill>
                <a:hlinkClick r:id="rId4">
                  <a:extLst>
                    <a:ext uri="{A12FA001-AC4F-418D-AE19-62706E023703}">
                      <ahyp:hlinkClr xmlns:ahyp="http://schemas.microsoft.com/office/drawing/2018/hyperlinkcolor" val="tx"/>
                    </a:ext>
                  </a:extLst>
                </a:hlinkClick>
              </a:rPr>
              <a:t>https://www.google.com/url?sa=i&amp;url=https%3A%2F%2Fwww.dewereldvanjam.nl%2F&amp;psig=AOvVaw16LSoToVeqgyFjZl7DcKQq&amp;ust=1600773713247000&amp;source=images&amp;cd=vfe&amp;ved=0CAIQjRxqFwoTCLjMtP-Q-usCFQAAAAAdAAAAABAT</a:t>
            </a:r>
            <a:endParaRPr lang="nl-NL" sz="800" dirty="0">
              <a:solidFill>
                <a:schemeClr val="accent5">
                  <a:lumMod val="60000"/>
                  <a:lumOff val="40000"/>
                </a:schemeClr>
              </a:solidFill>
            </a:endParaRPr>
          </a:p>
          <a:p>
            <a:endParaRPr lang="nl-NL" sz="800" dirty="0">
              <a:solidFill>
                <a:schemeClr val="accent5">
                  <a:lumMod val="75000"/>
                </a:schemeClr>
              </a:solidFill>
            </a:endParaRPr>
          </a:p>
          <a:p>
            <a:endParaRPr lang="nl-NL" sz="800" dirty="0">
              <a:solidFill>
                <a:schemeClr val="accent5">
                  <a:lumMod val="75000"/>
                </a:schemeClr>
              </a:solidFill>
            </a:endParaRPr>
          </a:p>
        </p:txBody>
      </p:sp>
    </p:spTree>
    <p:extLst>
      <p:ext uri="{BB962C8B-B14F-4D97-AF65-F5344CB8AC3E}">
        <p14:creationId xmlns:p14="http://schemas.microsoft.com/office/powerpoint/2010/main" val="55676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F00F7-4EC6-4CD4-90F9-B0207DEBBA33}"/>
              </a:ext>
            </a:extLst>
          </p:cNvPr>
          <p:cNvSpPr>
            <a:spLocks noGrp="1"/>
          </p:cNvSpPr>
          <p:nvPr>
            <p:ph type="title"/>
          </p:nvPr>
        </p:nvSpPr>
        <p:spPr/>
        <p:txBody>
          <a:bodyPr/>
          <a:lstStyle/>
          <a:p>
            <a:r>
              <a:rPr lang="nl-NL" dirty="0"/>
              <a:t>Realiseren </a:t>
            </a:r>
            <a:r>
              <a:rPr lang="nl-NL"/>
              <a:t>Open Access?</a:t>
            </a:r>
            <a:endParaRPr lang="nl-NL" dirty="0"/>
          </a:p>
        </p:txBody>
      </p:sp>
      <p:sp>
        <p:nvSpPr>
          <p:cNvPr id="3" name="Tijdelijke aanduiding voor inhoud 2">
            <a:extLst>
              <a:ext uri="{FF2B5EF4-FFF2-40B4-BE49-F238E27FC236}">
                <a16:creationId xmlns:a16="http://schemas.microsoft.com/office/drawing/2014/main" id="{C4F579C0-01B7-42A5-A6E9-FCA53B825EE3}"/>
              </a:ext>
            </a:extLst>
          </p:cNvPr>
          <p:cNvSpPr>
            <a:spLocks noGrp="1"/>
          </p:cNvSpPr>
          <p:nvPr>
            <p:ph idx="1"/>
          </p:nvPr>
        </p:nvSpPr>
        <p:spPr/>
        <p:txBody>
          <a:bodyPr/>
          <a:lstStyle/>
          <a:p>
            <a:r>
              <a:rPr lang="nl-NL" dirty="0"/>
              <a:t>Ervaringen?</a:t>
            </a:r>
          </a:p>
          <a:p>
            <a:r>
              <a:rPr lang="nl-NL" dirty="0"/>
              <a:t>Adviezen en/of ideeën?</a:t>
            </a:r>
          </a:p>
        </p:txBody>
      </p:sp>
      <p:pic>
        <p:nvPicPr>
          <p:cNvPr id="4" name="Afbeelding 3">
            <a:extLst>
              <a:ext uri="{FF2B5EF4-FFF2-40B4-BE49-F238E27FC236}">
                <a16:creationId xmlns:a16="http://schemas.microsoft.com/office/drawing/2014/main" id="{82E44353-BAA5-4967-9197-E365A76E8C69}"/>
              </a:ext>
            </a:extLst>
          </p:cNvPr>
          <p:cNvPicPr>
            <a:picLocks noChangeAspect="1"/>
          </p:cNvPicPr>
          <p:nvPr/>
        </p:nvPicPr>
        <p:blipFill>
          <a:blip r:embed="rId3"/>
          <a:stretch>
            <a:fillRect/>
          </a:stretch>
        </p:blipFill>
        <p:spPr>
          <a:xfrm>
            <a:off x="2771800" y="2497460"/>
            <a:ext cx="4853940" cy="2641664"/>
          </a:xfrm>
          <a:prstGeom prst="rect">
            <a:avLst/>
          </a:prstGeom>
        </p:spPr>
      </p:pic>
    </p:spTree>
    <p:extLst>
      <p:ext uri="{BB962C8B-B14F-4D97-AF65-F5344CB8AC3E}">
        <p14:creationId xmlns:p14="http://schemas.microsoft.com/office/powerpoint/2010/main" val="202821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7FBB0-E135-4D54-840C-8B5EE43F3FE6}"/>
              </a:ext>
            </a:extLst>
          </p:cNvPr>
          <p:cNvSpPr>
            <a:spLocks noGrp="1"/>
          </p:cNvSpPr>
          <p:nvPr>
            <p:ph type="title"/>
          </p:nvPr>
        </p:nvSpPr>
        <p:spPr/>
        <p:txBody>
          <a:bodyPr/>
          <a:lstStyle/>
          <a:p>
            <a:r>
              <a:rPr lang="nl-NL" dirty="0"/>
              <a:t>Bedankt voor jullie aandacht</a:t>
            </a:r>
          </a:p>
        </p:txBody>
      </p:sp>
      <p:pic>
        <p:nvPicPr>
          <p:cNvPr id="4" name="Tijdelijke aanduiding voor inhoud 3">
            <a:extLst>
              <a:ext uri="{FF2B5EF4-FFF2-40B4-BE49-F238E27FC236}">
                <a16:creationId xmlns:a16="http://schemas.microsoft.com/office/drawing/2014/main" id="{65ECB9A1-2552-4873-BB4B-AA5DA00F5FF6}"/>
              </a:ext>
            </a:extLst>
          </p:cNvPr>
          <p:cNvPicPr>
            <a:picLocks noGrp="1" noChangeAspect="1"/>
          </p:cNvPicPr>
          <p:nvPr>
            <p:ph idx="1"/>
          </p:nvPr>
        </p:nvPicPr>
        <p:blipFill>
          <a:blip r:embed="rId3"/>
          <a:stretch>
            <a:fillRect/>
          </a:stretch>
        </p:blipFill>
        <p:spPr>
          <a:xfrm>
            <a:off x="1267301" y="1368340"/>
            <a:ext cx="6590347" cy="3432345"/>
          </a:xfrm>
          <a:prstGeom prst="rect">
            <a:avLst/>
          </a:prstGeom>
        </p:spPr>
      </p:pic>
    </p:spTree>
    <p:extLst>
      <p:ext uri="{BB962C8B-B14F-4D97-AF65-F5344CB8AC3E}">
        <p14:creationId xmlns:p14="http://schemas.microsoft.com/office/powerpoint/2010/main" val="426576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D4B8D-C624-4AB9-8109-307F42E9532C}"/>
              </a:ext>
            </a:extLst>
          </p:cNvPr>
          <p:cNvSpPr>
            <a:spLocks noGrp="1"/>
          </p:cNvSpPr>
          <p:nvPr>
            <p:ph type="title"/>
          </p:nvPr>
        </p:nvSpPr>
        <p:spPr/>
        <p:txBody>
          <a:bodyPr/>
          <a:lstStyle/>
          <a:p>
            <a:r>
              <a:rPr lang="nl-NL" dirty="0"/>
              <a:t>Wat wil ik bespreken?</a:t>
            </a:r>
          </a:p>
        </p:txBody>
      </p:sp>
      <p:sp>
        <p:nvSpPr>
          <p:cNvPr id="3" name="Tijdelijke aanduiding voor inhoud 2">
            <a:extLst>
              <a:ext uri="{FF2B5EF4-FFF2-40B4-BE49-F238E27FC236}">
                <a16:creationId xmlns:a16="http://schemas.microsoft.com/office/drawing/2014/main" id="{80A94609-764D-43C3-90B0-2FE33FADACBE}"/>
              </a:ext>
            </a:extLst>
          </p:cNvPr>
          <p:cNvSpPr>
            <a:spLocks noGrp="1"/>
          </p:cNvSpPr>
          <p:nvPr>
            <p:ph idx="1"/>
          </p:nvPr>
        </p:nvSpPr>
        <p:spPr/>
        <p:txBody>
          <a:bodyPr>
            <a:normAutofit/>
          </a:bodyPr>
          <a:lstStyle/>
          <a:p>
            <a:r>
              <a:rPr lang="nl-NL" dirty="0"/>
              <a:t>Wat is open access?</a:t>
            </a:r>
          </a:p>
          <a:p>
            <a:r>
              <a:rPr lang="nl-NL" dirty="0"/>
              <a:t>Waarvoor moet je het hebben!</a:t>
            </a:r>
          </a:p>
          <a:p>
            <a:r>
              <a:rPr lang="nl-NL" dirty="0"/>
              <a:t>Wat kan OA betekenen?</a:t>
            </a:r>
          </a:p>
          <a:p>
            <a:r>
              <a:rPr lang="nl-NL" dirty="0"/>
              <a:t>Academie vs. niet academie </a:t>
            </a:r>
          </a:p>
          <a:p>
            <a:r>
              <a:rPr lang="nl-NL" dirty="0"/>
              <a:t>Waar staat STZ?</a:t>
            </a:r>
          </a:p>
          <a:p>
            <a:r>
              <a:rPr lang="nl-NL" dirty="0"/>
              <a:t>Haalbaarheidsstudie</a:t>
            </a:r>
          </a:p>
          <a:p>
            <a:r>
              <a:rPr lang="nl-NL" dirty="0"/>
              <a:t>Ervaringen</a:t>
            </a:r>
          </a:p>
          <a:p>
            <a:r>
              <a:rPr lang="nl-NL" dirty="0"/>
              <a:t>Adviezen/ ideeën</a:t>
            </a:r>
          </a:p>
        </p:txBody>
      </p:sp>
    </p:spTree>
    <p:extLst>
      <p:ext uri="{BB962C8B-B14F-4D97-AF65-F5344CB8AC3E}">
        <p14:creationId xmlns:p14="http://schemas.microsoft.com/office/powerpoint/2010/main" val="204502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Wat is open access?</a:t>
            </a:r>
          </a:p>
        </p:txBody>
      </p:sp>
      <p:sp>
        <p:nvSpPr>
          <p:cNvPr id="6" name="Tijdelijke aanduiding voor dianummer 5"/>
          <p:cNvSpPr>
            <a:spLocks noGrp="1"/>
          </p:cNvSpPr>
          <p:nvPr>
            <p:ph type="sldNum" sz="quarter" idx="4"/>
          </p:nvPr>
        </p:nvSpPr>
        <p:spPr/>
        <p:txBody>
          <a:bodyPr/>
          <a:lstStyle/>
          <a:p>
            <a:endParaRPr lang="nl-NL" dirty="0"/>
          </a:p>
        </p:txBody>
      </p:sp>
      <p:sp>
        <p:nvSpPr>
          <p:cNvPr id="2" name="Tijdelijke aanduiding voor inhoud 1"/>
          <p:cNvSpPr>
            <a:spLocks noGrp="1"/>
          </p:cNvSpPr>
          <p:nvPr>
            <p:ph idx="1"/>
          </p:nvPr>
        </p:nvSpPr>
        <p:spPr/>
        <p:txBody>
          <a:bodyPr/>
          <a:lstStyle/>
          <a:p>
            <a:endParaRPr lang="nl-NL" dirty="0"/>
          </a:p>
          <a:p>
            <a:endParaRPr lang="nl-NL" dirty="0"/>
          </a:p>
        </p:txBody>
      </p:sp>
      <p:pic>
        <p:nvPicPr>
          <p:cNvPr id="1026" name="Picture 2" descr="Paywall: The movie | Universiteitsbibliotheek | Rijksuniversiteit Groning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528" y="2047875"/>
            <a:ext cx="1859122" cy="27886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en access - Wikipedi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101" y="2047874"/>
            <a:ext cx="1762049" cy="2753202"/>
          </a:xfrm>
          <a:prstGeom prst="rect">
            <a:avLst/>
          </a:prstGeom>
          <a:noFill/>
          <a:extLst>
            <a:ext uri="{909E8E84-426E-40DD-AFC4-6F175D3DCCD1}">
              <a14:hiddenFill xmlns:a14="http://schemas.microsoft.com/office/drawing/2010/main">
                <a:solidFill>
                  <a:srgbClr val="FFFFFF"/>
                </a:solidFill>
              </a14:hiddenFill>
            </a:ext>
          </a:extLst>
        </p:spPr>
      </p:pic>
      <p:sp>
        <p:nvSpPr>
          <p:cNvPr id="7" name="PIJL-RECHTS 6"/>
          <p:cNvSpPr/>
          <p:nvPr/>
        </p:nvSpPr>
        <p:spPr>
          <a:xfrm>
            <a:off x="3238500" y="3266242"/>
            <a:ext cx="2457450" cy="534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Tekstvak 7"/>
          <p:cNvSpPr txBox="1"/>
          <p:nvPr/>
        </p:nvSpPr>
        <p:spPr>
          <a:xfrm>
            <a:off x="495300" y="1409701"/>
            <a:ext cx="8181975" cy="392415"/>
          </a:xfrm>
          <a:prstGeom prst="rect">
            <a:avLst/>
          </a:prstGeom>
          <a:noFill/>
        </p:spPr>
        <p:txBody>
          <a:bodyPr wrap="square" rtlCol="0">
            <a:spAutoFit/>
          </a:bodyPr>
          <a:lstStyle/>
          <a:p>
            <a:r>
              <a:rPr lang="nl-NL" sz="1950" dirty="0"/>
              <a:t>Onbeperkte toegang tot en hergebruik van wetenschappelijke informatie</a:t>
            </a:r>
          </a:p>
        </p:txBody>
      </p:sp>
      <p:pic>
        <p:nvPicPr>
          <p:cNvPr id="5" name="Afbeelding 4">
            <a:extLst>
              <a:ext uri="{FF2B5EF4-FFF2-40B4-BE49-F238E27FC236}">
                <a16:creationId xmlns:a16="http://schemas.microsoft.com/office/drawing/2014/main" id="{F98F530E-41E4-4B78-B4BF-88A069502491}"/>
              </a:ext>
            </a:extLst>
          </p:cNvPr>
          <p:cNvPicPr>
            <a:picLocks noChangeAspect="1"/>
          </p:cNvPicPr>
          <p:nvPr/>
        </p:nvPicPr>
        <p:blipFill>
          <a:blip r:embed="rId7"/>
          <a:stretch>
            <a:fillRect/>
          </a:stretch>
        </p:blipFill>
        <p:spPr>
          <a:xfrm>
            <a:off x="4016994" y="4967421"/>
            <a:ext cx="1166432" cy="594360"/>
          </a:xfrm>
          <a:prstGeom prst="rect">
            <a:avLst/>
          </a:prstGeom>
        </p:spPr>
      </p:pic>
    </p:spTree>
    <p:extLst>
      <p:ext uri="{BB962C8B-B14F-4D97-AF65-F5344CB8AC3E}">
        <p14:creationId xmlns:p14="http://schemas.microsoft.com/office/powerpoint/2010/main" val="62929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open access publiceren? Plan S!</a:t>
            </a:r>
          </a:p>
        </p:txBody>
      </p:sp>
      <p:sp>
        <p:nvSpPr>
          <p:cNvPr id="3" name="Tijdelijke aanduiding voor inhoud 2"/>
          <p:cNvSpPr>
            <a:spLocks noGrp="1"/>
          </p:cNvSpPr>
          <p:nvPr>
            <p:ph idx="1"/>
          </p:nvPr>
        </p:nvSpPr>
        <p:spPr/>
        <p:txBody>
          <a:bodyPr>
            <a:normAutofit fontScale="92500" lnSpcReduction="20000"/>
          </a:bodyPr>
          <a:lstStyle/>
          <a:p>
            <a:pPr marL="0" indent="0" algn="ctr">
              <a:buNone/>
            </a:pPr>
            <a:r>
              <a:rPr lang="nl-NL" sz="2800" i="1" dirty="0">
                <a:solidFill>
                  <a:schemeClr val="accent1"/>
                </a:solidFill>
              </a:rPr>
              <a:t>“publiek gefinancierd onderzoek zou direct open access beschikbaar moeten zijn en niet achter </a:t>
            </a:r>
            <a:r>
              <a:rPr lang="nl-NL" sz="2800" i="1" dirty="0" err="1">
                <a:solidFill>
                  <a:schemeClr val="accent1"/>
                </a:solidFill>
              </a:rPr>
              <a:t>paywalls</a:t>
            </a:r>
            <a:r>
              <a:rPr lang="nl-NL" sz="2800" i="1" dirty="0">
                <a:solidFill>
                  <a:schemeClr val="accent1"/>
                </a:solidFill>
              </a:rPr>
              <a:t> verborgen moeten worden”</a:t>
            </a:r>
            <a:endParaRPr lang="nl-NL" dirty="0"/>
          </a:p>
          <a:p>
            <a:pPr marL="0" indent="0" algn="ctr">
              <a:buNone/>
            </a:pPr>
            <a:r>
              <a:rPr lang="nl-NL" dirty="0"/>
              <a:t>	</a:t>
            </a:r>
          </a:p>
          <a:p>
            <a:pPr marL="257175" indent="-257175">
              <a:buFont typeface="Arial" panose="020B0604020202020204" pitchFamily="34" charset="0"/>
              <a:buChar char="•"/>
            </a:pPr>
            <a:r>
              <a:rPr lang="nl-NL" dirty="0" err="1"/>
              <a:t>cOAlition</a:t>
            </a:r>
            <a:r>
              <a:rPr lang="nl-NL" dirty="0"/>
              <a:t> S</a:t>
            </a:r>
          </a:p>
          <a:p>
            <a:pPr marL="257175" indent="-257175">
              <a:buFont typeface="Arial" panose="020B0604020202020204" pitchFamily="34" charset="0"/>
              <a:buChar char="•"/>
            </a:pPr>
            <a:r>
              <a:rPr lang="nl-NL" dirty="0"/>
              <a:t>Verplicht vanaf 2021</a:t>
            </a:r>
          </a:p>
          <a:p>
            <a:pPr marL="257175" indent="-257175">
              <a:buFont typeface="Arial" panose="020B0604020202020204" pitchFamily="34" charset="0"/>
              <a:buChar char="•"/>
            </a:pPr>
            <a:r>
              <a:rPr lang="nl-NL" dirty="0"/>
              <a:t>Drie routes mogelijk:</a:t>
            </a:r>
          </a:p>
          <a:p>
            <a:pPr marL="500175" lvl="1" indent="-257175"/>
            <a:r>
              <a:rPr lang="nl-NL" dirty="0"/>
              <a:t>Gouden route: publiceren in een open access tijdschrift</a:t>
            </a:r>
          </a:p>
          <a:p>
            <a:pPr marL="500175" lvl="1" indent="-257175"/>
            <a:r>
              <a:rPr lang="nl-NL" dirty="0"/>
              <a:t>Hybride route: open access publiceren in een niet-OA </a:t>
            </a:r>
            <a:r>
              <a:rPr lang="nl-NL" dirty="0" err="1"/>
              <a:t>journal</a:t>
            </a:r>
            <a:endParaRPr lang="nl-NL" dirty="0"/>
          </a:p>
          <a:p>
            <a:pPr marL="500175" lvl="1" indent="-257175"/>
            <a:r>
              <a:rPr lang="nl-NL" dirty="0"/>
              <a:t>Groene route: toegestane versie in </a:t>
            </a:r>
            <a:r>
              <a:rPr lang="nl-NL" dirty="0" err="1"/>
              <a:t>repository</a:t>
            </a:r>
            <a:r>
              <a:rPr lang="nl-NL" dirty="0"/>
              <a:t> archiveren</a:t>
            </a:r>
          </a:p>
          <a:p>
            <a:pPr marL="500175" lvl="1" indent="-257175"/>
            <a:endParaRPr lang="nl-NL" dirty="0"/>
          </a:p>
          <a:p>
            <a:pPr marL="257175" indent="-257175">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FF5AFF9E-71E1-467B-A6D9-67EC0BA61EE8}"/>
              </a:ext>
            </a:extLst>
          </p:cNvPr>
          <p:cNvPicPr>
            <a:picLocks noChangeAspect="1"/>
          </p:cNvPicPr>
          <p:nvPr/>
        </p:nvPicPr>
        <p:blipFill>
          <a:blip r:embed="rId3"/>
          <a:stretch>
            <a:fillRect/>
          </a:stretch>
        </p:blipFill>
        <p:spPr>
          <a:xfrm>
            <a:off x="4067944" y="4945732"/>
            <a:ext cx="1164437" cy="591363"/>
          </a:xfrm>
          <a:prstGeom prst="rect">
            <a:avLst/>
          </a:prstGeom>
        </p:spPr>
      </p:pic>
    </p:spTree>
    <p:extLst>
      <p:ext uri="{BB962C8B-B14F-4D97-AF65-F5344CB8AC3E}">
        <p14:creationId xmlns:p14="http://schemas.microsoft.com/office/powerpoint/2010/main" val="275590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p:cNvSpPr/>
          <p:nvPr/>
        </p:nvSpPr>
        <p:spPr>
          <a:xfrm>
            <a:off x="2969410" y="1527655"/>
            <a:ext cx="1161825" cy="347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p:txBody>
          <a:bodyPr>
            <a:normAutofit/>
          </a:bodyPr>
          <a:lstStyle/>
          <a:p>
            <a:r>
              <a:rPr lang="nl-NL" dirty="0"/>
              <a:t>Hoe publiceer je open access?</a:t>
            </a:r>
          </a:p>
        </p:txBody>
      </p:sp>
      <p:pic>
        <p:nvPicPr>
          <p:cNvPr id="5" name="Tijdelijke aanduiding voor inhoud 4">
            <a:extLst>
              <a:ext uri="{FF2B5EF4-FFF2-40B4-BE49-F238E27FC236}">
                <a16:creationId xmlns:a16="http://schemas.microsoft.com/office/drawing/2014/main" id="{E38B67ED-D07E-42B7-9112-9EC6289E2342}"/>
              </a:ext>
            </a:extLst>
          </p:cNvPr>
          <p:cNvPicPr>
            <a:picLocks noGrp="1" noChangeAspect="1"/>
          </p:cNvPicPr>
          <p:nvPr>
            <p:ph idx="1"/>
          </p:nvPr>
        </p:nvPicPr>
        <p:blipFill>
          <a:blip r:embed="rId3"/>
          <a:stretch>
            <a:fillRect/>
          </a:stretch>
        </p:blipFill>
        <p:spPr>
          <a:xfrm>
            <a:off x="3980256" y="2564487"/>
            <a:ext cx="1164437" cy="815707"/>
          </a:xfrm>
          <a:prstGeom prst="rect">
            <a:avLst/>
          </a:prstGeom>
        </p:spPr>
      </p:pic>
      <p:pic>
        <p:nvPicPr>
          <p:cNvPr id="5122" name="Picture 2" descr="http://www.eurac.edu/en/research/PublishingImages/OpenAccess_infographic_v2_new.jpg"/>
          <p:cNvPicPr>
            <a:picLocks noChangeAspect="1" noChangeArrowheads="1"/>
          </p:cNvPicPr>
          <p:nvPr/>
        </p:nvPicPr>
        <p:blipFill rotWithShape="1">
          <a:blip r:embed="rId4">
            <a:extLst>
              <a:ext uri="{28A0092B-C50C-407E-A947-70E740481C1C}">
                <a14:useLocalDpi xmlns:a14="http://schemas.microsoft.com/office/drawing/2010/main" val="0"/>
              </a:ext>
            </a:extLst>
          </a:blip>
          <a:srcRect l="33734" t="39926" b="45555"/>
          <a:stretch/>
        </p:blipFill>
        <p:spPr bwMode="auto">
          <a:xfrm>
            <a:off x="2162324" y="2532542"/>
            <a:ext cx="5429250" cy="841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eurac.edu/en/research/PublishingImages/OpenAccess_infographic_v2_new.jpg"/>
          <p:cNvPicPr>
            <a:picLocks noChangeAspect="1" noChangeArrowheads="1"/>
          </p:cNvPicPr>
          <p:nvPr/>
        </p:nvPicPr>
        <p:blipFill rotWithShape="1">
          <a:blip r:embed="rId4">
            <a:extLst>
              <a:ext uri="{28A0092B-C50C-407E-A947-70E740481C1C}">
                <a14:useLocalDpi xmlns:a14="http://schemas.microsoft.com/office/drawing/2010/main" val="0"/>
              </a:ext>
            </a:extLst>
          </a:blip>
          <a:srcRect l="33734" t="39926" b="45555"/>
          <a:stretch/>
        </p:blipFill>
        <p:spPr bwMode="auto">
          <a:xfrm>
            <a:off x="2162324" y="3989866"/>
            <a:ext cx="5395595" cy="8358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eurac.edu/en/research/PublishingImages/OpenAccess_infographic_v2_new.jpg"/>
          <p:cNvPicPr>
            <a:picLocks noChangeAspect="1" noChangeArrowheads="1"/>
          </p:cNvPicPr>
          <p:nvPr/>
        </p:nvPicPr>
        <p:blipFill rotWithShape="1">
          <a:blip r:embed="rId4">
            <a:extLst>
              <a:ext uri="{28A0092B-C50C-407E-A947-70E740481C1C}">
                <a14:useLocalDpi xmlns:a14="http://schemas.microsoft.com/office/drawing/2010/main" val="0"/>
              </a:ext>
            </a:extLst>
          </a:blip>
          <a:srcRect l="33734" t="39926" b="45555"/>
          <a:stretch/>
        </p:blipFill>
        <p:spPr bwMode="auto">
          <a:xfrm>
            <a:off x="2128669" y="1239523"/>
            <a:ext cx="5429250" cy="841032"/>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Upload Transparent | PNG All"/>
          <p:cNvSpPr>
            <a:spLocks noChangeAspect="1" noChangeArrowheads="1"/>
          </p:cNvSpPr>
          <p:nvPr/>
        </p:nvSpPr>
        <p:spPr bwMode="auto">
          <a:xfrm>
            <a:off x="478622" y="187010"/>
            <a:ext cx="1293019" cy="1285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13" name="AutoShape 6" descr="Upload Transparent | PNG All"/>
          <p:cNvSpPr>
            <a:spLocks noChangeAspect="1" noChangeArrowheads="1"/>
          </p:cNvSpPr>
          <p:nvPr/>
        </p:nvSpPr>
        <p:spPr bwMode="auto">
          <a:xfrm>
            <a:off x="592922" y="301310"/>
            <a:ext cx="1293019" cy="1285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pic>
        <p:nvPicPr>
          <p:cNvPr id="5128" name="Picture 8" descr="T Shirt Printing Omaha | Nebraska Printing | Graphic Design Omaha |  Printing Services Omaha, Signs Omaha, Graphic Design Omaha Ne,T Shirt  Printing Iowa | Iowa Printing | Graphic Design Iowa, Printi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1234" y="1239523"/>
            <a:ext cx="759844" cy="759844"/>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p:cNvSpPr/>
          <p:nvPr/>
        </p:nvSpPr>
        <p:spPr>
          <a:xfrm>
            <a:off x="4952991" y="2532542"/>
            <a:ext cx="1393031" cy="403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Rechthoek 17"/>
          <p:cNvSpPr/>
          <p:nvPr/>
        </p:nvSpPr>
        <p:spPr>
          <a:xfrm>
            <a:off x="2969411" y="1514670"/>
            <a:ext cx="1161825" cy="347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0" name="PIJL-RECHTS 19"/>
          <p:cNvSpPr/>
          <p:nvPr/>
        </p:nvSpPr>
        <p:spPr>
          <a:xfrm>
            <a:off x="2969410" y="1598722"/>
            <a:ext cx="1107056" cy="1795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2" name="Rechthoek 21"/>
          <p:cNvSpPr/>
          <p:nvPr/>
        </p:nvSpPr>
        <p:spPr>
          <a:xfrm>
            <a:off x="4891077" y="1514670"/>
            <a:ext cx="1454944" cy="347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 name="PIJL-RECHTS 20"/>
          <p:cNvSpPr/>
          <p:nvPr/>
        </p:nvSpPr>
        <p:spPr>
          <a:xfrm>
            <a:off x="5033953" y="1570259"/>
            <a:ext cx="1447800" cy="17955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6" name="Tekstvak 15"/>
          <p:cNvSpPr txBox="1"/>
          <p:nvPr/>
        </p:nvSpPr>
        <p:spPr>
          <a:xfrm>
            <a:off x="1022791" y="2009117"/>
            <a:ext cx="2126345" cy="507831"/>
          </a:xfrm>
          <a:prstGeom prst="rect">
            <a:avLst/>
          </a:prstGeom>
          <a:noFill/>
        </p:spPr>
        <p:txBody>
          <a:bodyPr wrap="square" rtlCol="0">
            <a:spAutoFit/>
          </a:bodyPr>
          <a:lstStyle/>
          <a:p>
            <a:r>
              <a:rPr lang="nl-NL" sz="1350" dirty="0"/>
              <a:t>Publiceer in een abonnementstijdschrift</a:t>
            </a:r>
          </a:p>
        </p:txBody>
      </p:sp>
      <p:sp>
        <p:nvSpPr>
          <p:cNvPr id="24" name="Tekstvak 23"/>
          <p:cNvSpPr txBox="1"/>
          <p:nvPr/>
        </p:nvSpPr>
        <p:spPr>
          <a:xfrm>
            <a:off x="3447983" y="2009116"/>
            <a:ext cx="2126345" cy="300082"/>
          </a:xfrm>
          <a:prstGeom prst="rect">
            <a:avLst/>
          </a:prstGeom>
          <a:noFill/>
        </p:spPr>
        <p:txBody>
          <a:bodyPr wrap="square" rtlCol="0">
            <a:spAutoFit/>
          </a:bodyPr>
          <a:lstStyle/>
          <a:p>
            <a:r>
              <a:rPr lang="nl-NL" sz="1350" dirty="0"/>
              <a:t>Upload in een </a:t>
            </a:r>
            <a:r>
              <a:rPr lang="nl-NL" sz="1350" dirty="0" err="1"/>
              <a:t>repository</a:t>
            </a:r>
            <a:endParaRPr lang="nl-NL" sz="1350" dirty="0"/>
          </a:p>
        </p:txBody>
      </p:sp>
      <p:sp>
        <p:nvSpPr>
          <p:cNvPr id="25" name="Tekstvak 24"/>
          <p:cNvSpPr txBox="1"/>
          <p:nvPr/>
        </p:nvSpPr>
        <p:spPr>
          <a:xfrm>
            <a:off x="5862571" y="2009117"/>
            <a:ext cx="2126345" cy="507831"/>
          </a:xfrm>
          <a:prstGeom prst="rect">
            <a:avLst/>
          </a:prstGeom>
          <a:noFill/>
        </p:spPr>
        <p:txBody>
          <a:bodyPr wrap="square" rtlCol="0">
            <a:spAutoFit/>
          </a:bodyPr>
          <a:lstStyle/>
          <a:p>
            <a:r>
              <a:rPr lang="nl-NL" sz="1350" dirty="0"/>
              <a:t>Toegang via </a:t>
            </a:r>
            <a:r>
              <a:rPr lang="nl-NL" sz="1350" dirty="0" err="1"/>
              <a:t>repository</a:t>
            </a:r>
            <a:r>
              <a:rPr lang="nl-NL" sz="1350" dirty="0"/>
              <a:t> direct of na embargo</a:t>
            </a:r>
          </a:p>
        </p:txBody>
      </p:sp>
      <p:sp>
        <p:nvSpPr>
          <p:cNvPr id="26" name="Rechthoek 25"/>
          <p:cNvSpPr/>
          <p:nvPr/>
        </p:nvSpPr>
        <p:spPr>
          <a:xfrm>
            <a:off x="4952991" y="1161536"/>
            <a:ext cx="1434702" cy="403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9" name="Tekstvak 28"/>
          <p:cNvSpPr txBox="1"/>
          <p:nvPr/>
        </p:nvSpPr>
        <p:spPr>
          <a:xfrm>
            <a:off x="1022790" y="3305875"/>
            <a:ext cx="2425193" cy="715581"/>
          </a:xfrm>
          <a:prstGeom prst="rect">
            <a:avLst/>
          </a:prstGeom>
          <a:noFill/>
        </p:spPr>
        <p:txBody>
          <a:bodyPr wrap="square" rtlCol="0">
            <a:spAutoFit/>
          </a:bodyPr>
          <a:lstStyle/>
          <a:p>
            <a:r>
              <a:rPr lang="nl-NL" sz="1350" dirty="0"/>
              <a:t>Publiceer in een abonnementstijdschrift met betaalde open access optie</a:t>
            </a:r>
          </a:p>
        </p:txBody>
      </p:sp>
      <p:sp>
        <p:nvSpPr>
          <p:cNvPr id="30" name="Tekstvak 29"/>
          <p:cNvSpPr txBox="1"/>
          <p:nvPr/>
        </p:nvSpPr>
        <p:spPr>
          <a:xfrm>
            <a:off x="3447983" y="3305875"/>
            <a:ext cx="2126345" cy="507831"/>
          </a:xfrm>
          <a:prstGeom prst="rect">
            <a:avLst/>
          </a:prstGeom>
          <a:noFill/>
        </p:spPr>
        <p:txBody>
          <a:bodyPr wrap="square" rtlCol="0">
            <a:spAutoFit/>
          </a:bodyPr>
          <a:lstStyle/>
          <a:p>
            <a:r>
              <a:rPr lang="nl-NL" sz="1350" dirty="0"/>
              <a:t>Betaal </a:t>
            </a:r>
            <a:r>
              <a:rPr lang="nl-NL" sz="1350" dirty="0" err="1"/>
              <a:t>article</a:t>
            </a:r>
            <a:r>
              <a:rPr lang="nl-NL" sz="1350" dirty="0"/>
              <a:t> processing charges (APC)</a:t>
            </a:r>
          </a:p>
        </p:txBody>
      </p:sp>
      <p:sp>
        <p:nvSpPr>
          <p:cNvPr id="31" name="Tekstvak 30"/>
          <p:cNvSpPr txBox="1"/>
          <p:nvPr/>
        </p:nvSpPr>
        <p:spPr>
          <a:xfrm>
            <a:off x="5862571" y="3305875"/>
            <a:ext cx="2126345" cy="507831"/>
          </a:xfrm>
          <a:prstGeom prst="rect">
            <a:avLst/>
          </a:prstGeom>
          <a:noFill/>
        </p:spPr>
        <p:txBody>
          <a:bodyPr wrap="square" rtlCol="0">
            <a:spAutoFit/>
          </a:bodyPr>
          <a:lstStyle/>
          <a:p>
            <a:r>
              <a:rPr lang="nl-NL" sz="1350" dirty="0"/>
              <a:t>Direct toegang via tijdschrift</a:t>
            </a:r>
          </a:p>
        </p:txBody>
      </p:sp>
      <p:sp>
        <p:nvSpPr>
          <p:cNvPr id="32" name="Tekstvak 31"/>
          <p:cNvSpPr txBox="1"/>
          <p:nvPr/>
        </p:nvSpPr>
        <p:spPr>
          <a:xfrm>
            <a:off x="5862571" y="4825684"/>
            <a:ext cx="2126345" cy="507831"/>
          </a:xfrm>
          <a:prstGeom prst="rect">
            <a:avLst/>
          </a:prstGeom>
          <a:noFill/>
        </p:spPr>
        <p:txBody>
          <a:bodyPr wrap="square" rtlCol="0">
            <a:spAutoFit/>
          </a:bodyPr>
          <a:lstStyle/>
          <a:p>
            <a:r>
              <a:rPr lang="nl-NL" sz="1350" dirty="0"/>
              <a:t>Direct toegang via tijdschrift</a:t>
            </a:r>
          </a:p>
        </p:txBody>
      </p:sp>
      <p:sp>
        <p:nvSpPr>
          <p:cNvPr id="33" name="Tekstvak 32"/>
          <p:cNvSpPr txBox="1"/>
          <p:nvPr/>
        </p:nvSpPr>
        <p:spPr>
          <a:xfrm>
            <a:off x="3447983" y="4679035"/>
            <a:ext cx="2126345" cy="300082"/>
          </a:xfrm>
          <a:prstGeom prst="rect">
            <a:avLst/>
          </a:prstGeom>
          <a:noFill/>
        </p:spPr>
        <p:txBody>
          <a:bodyPr wrap="square" rtlCol="0">
            <a:spAutoFit/>
          </a:bodyPr>
          <a:lstStyle/>
          <a:p>
            <a:r>
              <a:rPr lang="nl-NL" sz="1350" dirty="0"/>
              <a:t>Betaal APC (indien nodig)</a:t>
            </a:r>
          </a:p>
        </p:txBody>
      </p:sp>
      <p:sp>
        <p:nvSpPr>
          <p:cNvPr id="34" name="Tekstvak 33"/>
          <p:cNvSpPr txBox="1"/>
          <p:nvPr/>
        </p:nvSpPr>
        <p:spPr>
          <a:xfrm>
            <a:off x="1022791" y="4637748"/>
            <a:ext cx="2425194" cy="507831"/>
          </a:xfrm>
          <a:prstGeom prst="rect">
            <a:avLst/>
          </a:prstGeom>
          <a:noFill/>
        </p:spPr>
        <p:txBody>
          <a:bodyPr wrap="square" rtlCol="0">
            <a:spAutoFit/>
          </a:bodyPr>
          <a:lstStyle/>
          <a:p>
            <a:r>
              <a:rPr lang="nl-NL" sz="1350" dirty="0"/>
              <a:t>Publiceer in een volledig open access tijdschrift</a:t>
            </a:r>
          </a:p>
        </p:txBody>
      </p:sp>
      <p:sp>
        <p:nvSpPr>
          <p:cNvPr id="27" name="Tekstvak 26"/>
          <p:cNvSpPr txBox="1"/>
          <p:nvPr/>
        </p:nvSpPr>
        <p:spPr>
          <a:xfrm>
            <a:off x="171450" y="1480945"/>
            <a:ext cx="1067981" cy="438582"/>
          </a:xfrm>
          <a:prstGeom prst="rect">
            <a:avLst/>
          </a:prstGeom>
          <a:noFill/>
        </p:spPr>
        <p:txBody>
          <a:bodyPr wrap="square" rtlCol="0">
            <a:spAutoFit/>
          </a:bodyPr>
          <a:lstStyle/>
          <a:p>
            <a:r>
              <a:rPr lang="nl-NL" sz="2250" b="1" dirty="0">
                <a:solidFill>
                  <a:srgbClr val="00B050"/>
                </a:solidFill>
              </a:rPr>
              <a:t>Groen</a:t>
            </a:r>
          </a:p>
        </p:txBody>
      </p:sp>
      <p:sp>
        <p:nvSpPr>
          <p:cNvPr id="37" name="Tekstvak 36"/>
          <p:cNvSpPr txBox="1"/>
          <p:nvPr/>
        </p:nvSpPr>
        <p:spPr>
          <a:xfrm>
            <a:off x="171450" y="2814558"/>
            <a:ext cx="1350169" cy="438582"/>
          </a:xfrm>
          <a:prstGeom prst="rect">
            <a:avLst/>
          </a:prstGeom>
          <a:noFill/>
        </p:spPr>
        <p:txBody>
          <a:bodyPr wrap="square" rtlCol="0">
            <a:spAutoFit/>
          </a:bodyPr>
          <a:lstStyle/>
          <a:p>
            <a:r>
              <a:rPr lang="nl-NL" sz="2250" b="1" dirty="0">
                <a:solidFill>
                  <a:schemeClr val="accent5"/>
                </a:solidFill>
              </a:rPr>
              <a:t>Hybride</a:t>
            </a:r>
          </a:p>
        </p:txBody>
      </p:sp>
      <p:sp>
        <p:nvSpPr>
          <p:cNvPr id="38" name="Tekstvak 37"/>
          <p:cNvSpPr txBox="1"/>
          <p:nvPr/>
        </p:nvSpPr>
        <p:spPr>
          <a:xfrm>
            <a:off x="171450" y="4269275"/>
            <a:ext cx="1067981" cy="438582"/>
          </a:xfrm>
          <a:prstGeom prst="rect">
            <a:avLst/>
          </a:prstGeom>
          <a:noFill/>
        </p:spPr>
        <p:txBody>
          <a:bodyPr wrap="square" rtlCol="0">
            <a:spAutoFit/>
          </a:bodyPr>
          <a:lstStyle/>
          <a:p>
            <a:r>
              <a:rPr lang="nl-NL" sz="2250" b="1" dirty="0">
                <a:solidFill>
                  <a:schemeClr val="accent6"/>
                </a:solidFill>
              </a:rPr>
              <a:t>Goud</a:t>
            </a:r>
          </a:p>
        </p:txBody>
      </p:sp>
      <p:pic>
        <p:nvPicPr>
          <p:cNvPr id="6" name="Afbeelding 5">
            <a:extLst>
              <a:ext uri="{FF2B5EF4-FFF2-40B4-BE49-F238E27FC236}">
                <a16:creationId xmlns:a16="http://schemas.microsoft.com/office/drawing/2014/main" id="{0CFF78EC-DD94-4320-A0E2-8960A889410B}"/>
              </a:ext>
            </a:extLst>
          </p:cNvPr>
          <p:cNvPicPr>
            <a:picLocks noChangeAspect="1"/>
          </p:cNvPicPr>
          <p:nvPr/>
        </p:nvPicPr>
        <p:blipFill>
          <a:blip r:embed="rId7"/>
          <a:stretch>
            <a:fillRect/>
          </a:stretch>
        </p:blipFill>
        <p:spPr>
          <a:xfrm>
            <a:off x="7406697" y="5001845"/>
            <a:ext cx="1164437" cy="597460"/>
          </a:xfrm>
          <a:prstGeom prst="rect">
            <a:avLst/>
          </a:prstGeom>
        </p:spPr>
      </p:pic>
    </p:spTree>
    <p:extLst>
      <p:ext uri="{BB962C8B-B14F-4D97-AF65-F5344CB8AC3E}">
        <p14:creationId xmlns:p14="http://schemas.microsoft.com/office/powerpoint/2010/main" val="11509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2697" y="262668"/>
            <a:ext cx="8494199" cy="602442"/>
          </a:xfrm>
        </p:spPr>
        <p:txBody>
          <a:bodyPr>
            <a:normAutofit fontScale="90000"/>
          </a:bodyPr>
          <a:lstStyle/>
          <a:p>
            <a:r>
              <a:rPr lang="nl-NL" dirty="0"/>
              <a:t> Waarom nog meer open access publiceren?</a:t>
            </a:r>
            <a:br>
              <a:rPr lang="nl-NL" dirty="0"/>
            </a:b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7" name="Rechthoek 6"/>
          <p:cNvSpPr/>
          <p:nvPr/>
        </p:nvSpPr>
        <p:spPr>
          <a:xfrm>
            <a:off x="2654398" y="5152251"/>
            <a:ext cx="4040658" cy="300082"/>
          </a:xfrm>
          <a:prstGeom prst="rect">
            <a:avLst/>
          </a:prstGeom>
        </p:spPr>
        <p:txBody>
          <a:bodyPr wrap="none">
            <a:spAutoFit/>
          </a:bodyPr>
          <a:lstStyle/>
          <a:p>
            <a:r>
              <a:rPr lang="en-US" sz="1350" i="1" dirty="0"/>
              <a:t>Basis </a:t>
            </a:r>
            <a:r>
              <a:rPr lang="en-US" sz="1350" i="1" dirty="0" err="1"/>
              <a:t>illustratie</a:t>
            </a:r>
            <a:r>
              <a:rPr lang="en-US" sz="1350" i="1" dirty="0"/>
              <a:t>: CC-BY (Danny Kingsley &amp; Sarah Brown)</a:t>
            </a:r>
            <a:endParaRPr lang="nl-NL" sz="1350" dirty="0"/>
          </a:p>
        </p:txBody>
      </p:sp>
      <p:pic>
        <p:nvPicPr>
          <p:cNvPr id="2052" name="Picture 4" descr="Why open access? | Karolinska Institutet Universitetsbibliotek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457" y="970292"/>
            <a:ext cx="6056710" cy="4126134"/>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EA144CA-00E8-496F-9150-75A90880CA67}"/>
              </a:ext>
            </a:extLst>
          </p:cNvPr>
          <p:cNvPicPr>
            <a:picLocks noChangeAspect="1"/>
          </p:cNvPicPr>
          <p:nvPr/>
        </p:nvPicPr>
        <p:blipFill>
          <a:blip r:embed="rId5"/>
          <a:stretch>
            <a:fillRect/>
          </a:stretch>
        </p:blipFill>
        <p:spPr>
          <a:xfrm>
            <a:off x="7197324" y="5006610"/>
            <a:ext cx="1164437" cy="591363"/>
          </a:xfrm>
          <a:prstGeom prst="rect">
            <a:avLst/>
          </a:prstGeom>
        </p:spPr>
      </p:pic>
    </p:spTree>
    <p:extLst>
      <p:ext uri="{BB962C8B-B14F-4D97-AF65-F5344CB8AC3E}">
        <p14:creationId xmlns:p14="http://schemas.microsoft.com/office/powerpoint/2010/main" val="333391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Open access wordt meer geciteerd</a:t>
            </a:r>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802" t="12883" r="7877" b="15252"/>
          <a:stretch/>
        </p:blipFill>
        <p:spPr bwMode="auto">
          <a:xfrm>
            <a:off x="990600" y="1331407"/>
            <a:ext cx="6886575" cy="326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a:extLst>
              <a:ext uri="{FF2B5EF4-FFF2-40B4-BE49-F238E27FC236}">
                <a16:creationId xmlns:a16="http://schemas.microsoft.com/office/drawing/2014/main" id="{59EC7E72-11A1-4795-A2DA-D5244FCDB648}"/>
              </a:ext>
            </a:extLst>
          </p:cNvPr>
          <p:cNvPicPr>
            <a:picLocks noChangeAspect="1"/>
          </p:cNvPicPr>
          <p:nvPr/>
        </p:nvPicPr>
        <p:blipFill>
          <a:blip r:embed="rId4"/>
          <a:stretch>
            <a:fillRect/>
          </a:stretch>
        </p:blipFill>
        <p:spPr>
          <a:xfrm>
            <a:off x="3851668" y="4873724"/>
            <a:ext cx="1164437" cy="591363"/>
          </a:xfrm>
          <a:prstGeom prst="rect">
            <a:avLst/>
          </a:prstGeom>
        </p:spPr>
      </p:pic>
    </p:spTree>
    <p:extLst>
      <p:ext uri="{BB962C8B-B14F-4D97-AF65-F5344CB8AC3E}">
        <p14:creationId xmlns:p14="http://schemas.microsoft.com/office/powerpoint/2010/main" val="305609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37417-4C29-4154-B9FA-D47EB1F37F36}"/>
              </a:ext>
            </a:extLst>
          </p:cNvPr>
          <p:cNvSpPr>
            <a:spLocks noGrp="1"/>
          </p:cNvSpPr>
          <p:nvPr>
            <p:ph type="title"/>
          </p:nvPr>
        </p:nvSpPr>
        <p:spPr/>
        <p:txBody>
          <a:bodyPr/>
          <a:lstStyle/>
          <a:p>
            <a:r>
              <a:rPr lang="nl-NL" dirty="0"/>
              <a:t>Nadeel van Open Access…</a:t>
            </a:r>
          </a:p>
        </p:txBody>
      </p:sp>
      <p:sp>
        <p:nvSpPr>
          <p:cNvPr id="3" name="Tijdelijke aanduiding voor inhoud 2">
            <a:extLst>
              <a:ext uri="{FF2B5EF4-FFF2-40B4-BE49-F238E27FC236}">
                <a16:creationId xmlns:a16="http://schemas.microsoft.com/office/drawing/2014/main" id="{C238AE81-6A2C-49FD-9718-9255BFA6AFB4}"/>
              </a:ext>
            </a:extLst>
          </p:cNvPr>
          <p:cNvSpPr>
            <a:spLocks noGrp="1"/>
          </p:cNvSpPr>
          <p:nvPr>
            <p:ph idx="1"/>
          </p:nvPr>
        </p:nvSpPr>
        <p:spPr/>
        <p:txBody>
          <a:bodyPr/>
          <a:lstStyle/>
          <a:p>
            <a:pPr marL="0" indent="0">
              <a:buNone/>
            </a:pPr>
            <a:endParaRPr lang="nl-NL" dirty="0"/>
          </a:p>
        </p:txBody>
      </p:sp>
      <p:pic>
        <p:nvPicPr>
          <p:cNvPr id="4" name="Afbeelding 3">
            <a:extLst>
              <a:ext uri="{FF2B5EF4-FFF2-40B4-BE49-F238E27FC236}">
                <a16:creationId xmlns:a16="http://schemas.microsoft.com/office/drawing/2014/main" id="{6648CF75-DEA8-4CCB-9578-9E3E8AB7658D}"/>
              </a:ext>
            </a:extLst>
          </p:cNvPr>
          <p:cNvPicPr>
            <a:picLocks noChangeAspect="1"/>
          </p:cNvPicPr>
          <p:nvPr/>
        </p:nvPicPr>
        <p:blipFill>
          <a:blip r:embed="rId3"/>
          <a:stretch>
            <a:fillRect/>
          </a:stretch>
        </p:blipFill>
        <p:spPr>
          <a:xfrm>
            <a:off x="2987824" y="930137"/>
            <a:ext cx="4470654" cy="4153644"/>
          </a:xfrm>
          <a:prstGeom prst="rect">
            <a:avLst/>
          </a:prstGeom>
        </p:spPr>
      </p:pic>
    </p:spTree>
    <p:extLst>
      <p:ext uri="{BB962C8B-B14F-4D97-AF65-F5344CB8AC3E}">
        <p14:creationId xmlns:p14="http://schemas.microsoft.com/office/powerpoint/2010/main" val="154375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72EB-EB79-4DE6-8830-F26D2B34358F}"/>
              </a:ext>
            </a:extLst>
          </p:cNvPr>
          <p:cNvSpPr>
            <a:spLocks noGrp="1"/>
          </p:cNvSpPr>
          <p:nvPr>
            <p:ph type="title"/>
          </p:nvPr>
        </p:nvSpPr>
        <p:spPr/>
        <p:txBody>
          <a:bodyPr/>
          <a:lstStyle/>
          <a:p>
            <a:r>
              <a:rPr lang="nl-NL" dirty="0"/>
              <a:t>Initiatieven Open Access voor STZ ziekenhuizen</a:t>
            </a:r>
          </a:p>
        </p:txBody>
      </p:sp>
      <p:sp>
        <p:nvSpPr>
          <p:cNvPr id="3" name="Tijdelijke aanduiding voor inhoud 2">
            <a:extLst>
              <a:ext uri="{FF2B5EF4-FFF2-40B4-BE49-F238E27FC236}">
                <a16:creationId xmlns:a16="http://schemas.microsoft.com/office/drawing/2014/main" id="{72A36899-44FE-455F-A74E-7C7238A6D154}"/>
              </a:ext>
            </a:extLst>
          </p:cNvPr>
          <p:cNvSpPr>
            <a:spLocks noGrp="1"/>
          </p:cNvSpPr>
          <p:nvPr>
            <p:ph idx="1"/>
          </p:nvPr>
        </p:nvSpPr>
        <p:spPr/>
        <p:txBody>
          <a:bodyPr/>
          <a:lstStyle/>
          <a:p>
            <a:r>
              <a:rPr lang="nl-NL" dirty="0"/>
              <a:t>Stakeholders gesproken</a:t>
            </a:r>
          </a:p>
          <a:p>
            <a:r>
              <a:rPr lang="nl-NL" dirty="0"/>
              <a:t>Stichting SURF</a:t>
            </a:r>
          </a:p>
          <a:p>
            <a:r>
              <a:rPr lang="nl-NL" dirty="0"/>
              <a:t>Uitgevers </a:t>
            </a:r>
          </a:p>
          <a:p>
            <a:r>
              <a:rPr lang="nl-NL" dirty="0"/>
              <a:t>Op zoek naar samenwerking</a:t>
            </a:r>
          </a:p>
          <a:p>
            <a:r>
              <a:rPr lang="nl-NL" dirty="0"/>
              <a:t>DCC</a:t>
            </a:r>
          </a:p>
          <a:p>
            <a:pPr marL="0" indent="0">
              <a:buNone/>
            </a:pPr>
            <a:endParaRPr lang="nl-NL" dirty="0"/>
          </a:p>
          <a:p>
            <a:endParaRPr lang="nl-NL" dirty="0"/>
          </a:p>
          <a:p>
            <a:pPr marL="0" indent="0">
              <a:buNone/>
            </a:pPr>
            <a:endParaRPr lang="nl-NL" dirty="0"/>
          </a:p>
        </p:txBody>
      </p:sp>
      <p:pic>
        <p:nvPicPr>
          <p:cNvPr id="5" name="Afbeelding 4">
            <a:extLst>
              <a:ext uri="{FF2B5EF4-FFF2-40B4-BE49-F238E27FC236}">
                <a16:creationId xmlns:a16="http://schemas.microsoft.com/office/drawing/2014/main" id="{D59B773F-804F-4F82-80F0-A486BD65EC8A}"/>
              </a:ext>
            </a:extLst>
          </p:cNvPr>
          <p:cNvPicPr>
            <a:picLocks noChangeAspect="1"/>
          </p:cNvPicPr>
          <p:nvPr/>
        </p:nvPicPr>
        <p:blipFill>
          <a:blip r:embed="rId3"/>
          <a:stretch>
            <a:fillRect/>
          </a:stretch>
        </p:blipFill>
        <p:spPr>
          <a:xfrm>
            <a:off x="4139952" y="3289548"/>
            <a:ext cx="4067944" cy="1468358"/>
          </a:xfrm>
          <a:prstGeom prst="rect">
            <a:avLst/>
          </a:prstGeom>
        </p:spPr>
      </p:pic>
      <p:sp>
        <p:nvSpPr>
          <p:cNvPr id="6" name="Tekstvak 5">
            <a:extLst>
              <a:ext uri="{FF2B5EF4-FFF2-40B4-BE49-F238E27FC236}">
                <a16:creationId xmlns:a16="http://schemas.microsoft.com/office/drawing/2014/main" id="{44BEED17-13E9-4E84-BA85-63DB5D753F94}"/>
              </a:ext>
            </a:extLst>
          </p:cNvPr>
          <p:cNvSpPr txBox="1"/>
          <p:nvPr/>
        </p:nvSpPr>
        <p:spPr>
          <a:xfrm>
            <a:off x="2267744" y="5233764"/>
            <a:ext cx="6552728" cy="584775"/>
          </a:xfrm>
          <a:prstGeom prst="rect">
            <a:avLst/>
          </a:prstGeom>
          <a:noFill/>
        </p:spPr>
        <p:txBody>
          <a:bodyPr wrap="square" rtlCol="0">
            <a:spAutoFit/>
          </a:bodyPr>
          <a:lstStyle/>
          <a:p>
            <a:r>
              <a:rPr lang="nl-NL" sz="800" dirty="0">
                <a:solidFill>
                  <a:schemeClr val="accent1">
                    <a:lumMod val="60000"/>
                    <a:lumOff val="40000"/>
                  </a:schemeClr>
                </a:solidFill>
              </a:rPr>
              <a:t>https://</a:t>
            </a:r>
            <a:r>
              <a:rPr lang="nl-NL" sz="800" i="1" dirty="0">
                <a:solidFill>
                  <a:schemeClr val="accent1">
                    <a:lumMod val="60000"/>
                    <a:lumOff val="40000"/>
                  </a:schemeClr>
                </a:solidFill>
              </a:rPr>
              <a:t>www.google.com/url?sa=i&amp;url=https%3A%2F%2Fwww.ru.nl%2Fubn%2Fbibliotheek%2Flocaties%2Flibrary-of-science%2Fnieuws</a:t>
            </a:r>
            <a:r>
              <a:rPr lang="nl-NL" sz="800" dirty="0">
                <a:solidFill>
                  <a:schemeClr val="accent1">
                    <a:lumMod val="60000"/>
                    <a:lumOff val="40000"/>
                  </a:schemeClr>
                </a:solidFill>
              </a:rPr>
              <a:t>%2Fnatuurwetenschappen-wiskunde-informatica%2Fpresentatie-publiceren-open-access-laatste-0%2F&amp;psig=AOvVaw2OkrAx3SiauFMrKlmSh_FI&amp;ust=1600963024467000&amp;source=images&amp;cd=vfe&amp;ved=0CAIQjRxqFwoTCKDA4ZjS_-sCFQAAAAAdAAAAABAD</a:t>
            </a:r>
          </a:p>
        </p:txBody>
      </p:sp>
    </p:spTree>
    <p:extLst>
      <p:ext uri="{BB962C8B-B14F-4D97-AF65-F5344CB8AC3E}">
        <p14:creationId xmlns:p14="http://schemas.microsoft.com/office/powerpoint/2010/main" val="494115433"/>
      </p:ext>
    </p:extLst>
  </p:cSld>
  <p:clrMapOvr>
    <a:masterClrMapping/>
  </p:clrMapOvr>
</p:sld>
</file>

<file path=ppt/theme/theme1.xml><?xml version="1.0" encoding="utf-8"?>
<a:theme xmlns:a="http://schemas.openxmlformats.org/drawingml/2006/main" name="NwZ PowerPoint sjablo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1515</Words>
  <Application>Microsoft Office PowerPoint</Application>
  <PresentationFormat>Diavoorstelling (16:10)</PresentationFormat>
  <Paragraphs>112</Paragraphs>
  <Slides>14</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Verdana</vt:lpstr>
      <vt:lpstr>NwZ PowerPoint sjabloon</vt:lpstr>
      <vt:lpstr>Open Access bij niet-academische instellingen </vt:lpstr>
      <vt:lpstr>Wat wil ik bespreken?</vt:lpstr>
      <vt:lpstr>Wat is open access?</vt:lpstr>
      <vt:lpstr>Waarom open access publiceren? Plan S!</vt:lpstr>
      <vt:lpstr>Hoe publiceer je open access?</vt:lpstr>
      <vt:lpstr> Waarom nog meer open access publiceren? </vt:lpstr>
      <vt:lpstr>Open access wordt meer geciteerd</vt:lpstr>
      <vt:lpstr>Nadeel van Open Access…</vt:lpstr>
      <vt:lpstr>Initiatieven Open Access voor STZ ziekenhuizen</vt:lpstr>
      <vt:lpstr>PowerPoint-presentatie</vt:lpstr>
      <vt:lpstr>Tips</vt:lpstr>
      <vt:lpstr>Hoe nu verder?</vt:lpstr>
      <vt:lpstr>Realiseren Open Access?</vt:lpstr>
      <vt:lpstr>Bedankt voor jullie aandacht</vt:lpstr>
    </vt:vector>
  </TitlesOfParts>
  <Company>MCA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Niko Bakker</dc:creator>
  <cp:lastModifiedBy>Bakker, Marjan</cp:lastModifiedBy>
  <cp:revision>52</cp:revision>
  <cp:lastPrinted>2015-12-09T09:13:13Z</cp:lastPrinted>
  <dcterms:created xsi:type="dcterms:W3CDTF">2015-12-09T07:01:32Z</dcterms:created>
  <dcterms:modified xsi:type="dcterms:W3CDTF">2020-09-24T08:28:06Z</dcterms:modified>
</cp:coreProperties>
</file>